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3">
  <p:sldMasterIdLst>
    <p:sldMasterId id="2147483705" r:id="rId1"/>
  </p:sldMasterIdLst>
  <p:notesMasterIdLst>
    <p:notesMasterId r:id="rId14"/>
  </p:notesMasterIdLst>
  <p:handoutMasterIdLst>
    <p:handoutMasterId r:id="rId15"/>
  </p:handoutMasterIdLst>
  <p:sldIdLst>
    <p:sldId id="619" r:id="rId2"/>
    <p:sldId id="621" r:id="rId3"/>
    <p:sldId id="615" r:id="rId4"/>
    <p:sldId id="610" r:id="rId5"/>
    <p:sldId id="637" r:id="rId6"/>
    <p:sldId id="638" r:id="rId7"/>
    <p:sldId id="639" r:id="rId8"/>
    <p:sldId id="640" r:id="rId9"/>
    <p:sldId id="641" r:id="rId10"/>
    <p:sldId id="642" r:id="rId11"/>
    <p:sldId id="643" r:id="rId12"/>
    <p:sldId id="644" r:id="rId13"/>
  </p:sldIdLst>
  <p:sldSz cx="9144000" cy="6858000" type="screen4x3"/>
  <p:notesSz cx="6799263" cy="992981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819B907-A706-4AE5-8205-C1825BA55E76}">
          <p14:sldIdLst>
            <p14:sldId id="619"/>
            <p14:sldId id="621"/>
            <p14:sldId id="615"/>
            <p14:sldId id="610"/>
            <p14:sldId id="637"/>
            <p14:sldId id="638"/>
            <p14:sldId id="639"/>
            <p14:sldId id="640"/>
            <p14:sldId id="641"/>
            <p14:sldId id="642"/>
            <p14:sldId id="643"/>
            <p14:sldId id="6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8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ison Gatt" initials="AG" lastIdx="2" clrIdx="0"/>
  <p:cmAuthor id="1" name="mtuttle" initials="mt" lastIdx="0" clrIdx="1"/>
  <p:cmAuthor id="2" name="Michael Kharzoo" initials="MK" lastIdx="19" clrIdx="2"/>
  <p:cmAuthor id="3" name="Peter Coulogeorgiou" initials="PC" lastIdx="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3B0"/>
    <a:srgbClr val="EBC500"/>
    <a:srgbClr val="0096CD"/>
    <a:srgbClr val="F6E7E8"/>
    <a:srgbClr val="E200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67329" autoAdjust="0"/>
  </p:normalViewPr>
  <p:slideViewPr>
    <p:cSldViewPr snapToGrid="0" snapToObjects="1">
      <p:cViewPr varScale="1">
        <p:scale>
          <a:sx n="36" d="100"/>
          <a:sy n="36" d="100"/>
        </p:scale>
        <p:origin x="53" y="31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38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8" d="100"/>
          <a:sy n="58" d="100"/>
        </p:scale>
        <p:origin x="3254" y="77"/>
      </p:cViewPr>
      <p:guideLst>
        <p:guide orient="horz" pos="3128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algn="ctr">
              <a:defRPr/>
            </a:pPr>
            <a:endParaRPr lang="en-AU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BAF8B12-01AE-4006-8C92-B5A4837E6476}" type="datetimeFigureOut">
              <a:rPr lang="en-AU"/>
              <a:pPr>
                <a:defRPr/>
              </a:pPr>
              <a:t>22/02/2019</a:t>
            </a:fld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ctr">
              <a:defRPr/>
            </a:pPr>
            <a:endParaRPr lang="en-AU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BE92F1DD-EF76-4EFF-A40C-7C5A78D70924}" type="slidenum">
              <a:rPr lang="en-AU"/>
              <a:pPr>
                <a:defRPr/>
              </a:pPr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7549289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7F374C4-DD48-4C97-9157-9DED7F3D466C}" type="datetimeFigureOut">
              <a:rPr lang="en-US"/>
              <a:pPr>
                <a:defRPr/>
              </a:pPr>
              <a:t>2/22/2019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noProof="0"/>
              <a:t>Click to edit Master text styles</a:t>
            </a:r>
          </a:p>
          <a:p>
            <a:pPr lvl="1"/>
            <a:r>
              <a:rPr lang="en-AU" noProof="0"/>
              <a:t>Second level</a:t>
            </a:r>
          </a:p>
          <a:p>
            <a:pPr lvl="2"/>
            <a:r>
              <a:rPr lang="en-AU" noProof="0"/>
              <a:t>Third level</a:t>
            </a:r>
          </a:p>
          <a:p>
            <a:pPr lvl="3"/>
            <a:r>
              <a:rPr lang="en-AU" noProof="0"/>
              <a:t>Fourth level</a:t>
            </a:r>
          </a:p>
          <a:p>
            <a:pPr lvl="4"/>
            <a:r>
              <a:rPr lang="en-AU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900E1CC-CEF8-47F9-9A31-86E5414325B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056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altLang="en-US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3BA3D61-506E-475E-9008-2F6430C975B8}" type="slidenum">
              <a:rPr lang="en-US" altLang="en-US" smtClean="0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1269" name="Footer Placeholder 1"/>
          <p:cNvSpPr>
            <a:spLocks noGrp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endParaRPr lang="en-AU" altLang="en-US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9F73D7F-D6D4-414F-ABA9-E069C663B5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6541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6E62CAA-2134-451B-AFE6-D5A5C6729B2C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431599"/>
            <a:ext cx="2946347" cy="496491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E700E2EE-8F76-4168-9630-D14314390A0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2900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0E1CC-CEF8-47F9-9A31-86E5414325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CF372-E079-46BA-BC56-7531BA8D44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1B6F215-C8DD-4DD8-A013-D59E1F81A5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530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en-AU" baseline="0" dirty="0"/>
              <a:t>Questions?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F8BE0C-365D-4A48-97CF-2167505DC6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830011"/>
            <a:ext cx="3037117" cy="464894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 dirty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7B02D7F6-401A-4453-B36F-A235BD1EAB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9764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62CAA-2134-451B-AFE6-D5A5C6729B2C}" type="slidenum">
              <a:rPr lang="en-AU" smtClean="0"/>
              <a:t>2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50983C0E-BECF-48EE-9C26-EB1652B731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17528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E62CAA-2134-451B-AFE6-D5A5C6729B2C}" type="slidenum">
              <a:rPr lang="en-AU" smtClean="0"/>
              <a:t>3</a:t>
            </a:fld>
            <a:endParaRPr lang="en-A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9CC5105-DBF3-46F6-9DBA-D1AF3AA9A2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890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baseline="0" dirty="0"/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0E1CC-CEF8-47F9-9A31-86E5414325B8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1F77E2B-A0AD-4401-AC04-85B58AF78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941233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0E1CC-CEF8-47F9-9A31-86E5414325B8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F85D4-7A9B-4147-ACEE-6BAE96E6C0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71430D5-33B5-4202-9844-9C3E883386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15610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0E1CC-CEF8-47F9-9A31-86E5414325B8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DF85D4-7A9B-4147-ACEE-6BAE96E6C0F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</p:spPr>
        <p:txBody>
          <a:bodyPr/>
          <a:lstStyle/>
          <a:p>
            <a:endParaRPr lang="en-AU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C71430D5-33B5-4202-9844-9C3E883386A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35647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sz="1200" b="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900E1CC-CEF8-47F9-9A31-86E5414325B8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8829723"/>
            <a:ext cx="3037894" cy="465191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2C26C49-EB2D-40C4-A650-4A0366075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53860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AU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0E1CC-CEF8-47F9-9A31-86E5414325B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31F77E2B-A0AD-4401-AC04-85B58AF78C1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0378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AU" altLang="en-US" b="0" dirty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F50340-E0CF-42F6-9D1A-766E76EEEA0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  <p:sp>
        <p:nvSpPr>
          <p:cNvPr id="21509" name="Footer Placeholder 4"/>
          <p:cNvSpPr>
            <a:spLocks noGrp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altLang="en-US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8E21F5-C77D-489F-B828-9F480B9AA2C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</p:spPr>
        <p:txBody>
          <a:bodyPr/>
          <a:lstStyle/>
          <a:p>
            <a:pPr marL="0" marR="0" lvl="0" indent="0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AU" strike="noStrike" kern="1200" cap="none" spc="0" normalizeH="0" baseline="0" noProof="0">
              <a:ln>
                <a:noFill/>
              </a:ln>
              <a:effectLst/>
              <a:uLnTx/>
              <a:uFillTx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15568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A5816C1-56DD-BA46-AB8C-995617C03E59}" type="datetimeFigureOut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2/22/2019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194C042-E9E2-5E40-8F98-7337662F3FAE}" type="slidenum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ECFDF2-5262-432D-8BDC-E773FCB836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93284" y="5560280"/>
            <a:ext cx="693516" cy="10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34294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A5816C1-56DD-BA46-AB8C-995617C03E59}" type="datetimeFigureOut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2/22/2019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194C042-E9E2-5E40-8F98-7337662F3FAE}" type="slidenum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B52A1AC-C739-4A67-92D0-AF2DF7DE22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134144" y="5560280"/>
            <a:ext cx="693516" cy="10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65665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93525"/>
            <a:ext cx="7772400" cy="1174825"/>
          </a:xfrm>
        </p:spPr>
        <p:txBody>
          <a:bodyPr/>
          <a:lstStyle>
            <a:lvl1pPr>
              <a:defRPr sz="3600" b="0" cap="none" spc="0">
                <a:ln w="0"/>
                <a:solidFill>
                  <a:schemeClr val="tx1"/>
                </a:solidFill>
                <a:effectLst/>
              </a:defRPr>
            </a:lvl1pPr>
          </a:lstStyle>
          <a:p>
            <a:r>
              <a:rPr lang="en-AU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599"/>
            <a:ext cx="6400800" cy="17526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l">
              <a:buNone/>
              <a:defRPr sz="2400" b="0" cap="none" spc="0">
                <a:ln w="0"/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</a:defRPr>
            </a:lvl1pPr>
          </a:lstStyle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EBBEF9A-F43C-4638-953C-AFE4C7871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82842" y="5667565"/>
            <a:ext cx="693516" cy="105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51074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6934" y="1"/>
            <a:ext cx="845013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6934" y="1334172"/>
            <a:ext cx="845013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04766" y="6173471"/>
            <a:ext cx="10495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2A5816C1-56DD-BA46-AB8C-995617C03E59}" type="datetimeFigureOut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2/22/2019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54309" y="617347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 u="none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40409" y="6173471"/>
            <a:ext cx="3745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D194C042-E9E2-5E40-8F98-7337662F3FAE}" type="slidenum">
              <a:rPr lang="en-US" smtClean="0">
                <a:solidFill>
                  <a:srgbClr val="373739">
                    <a:tint val="75000"/>
                  </a:srgbClr>
                </a:solidFill>
                <a:ea typeface="+mn-ea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srgbClr val="373739">
                  <a:tint val="75000"/>
                </a:srgbClr>
              </a:solidFill>
              <a:ea typeface="+mn-ea"/>
            </a:endParaRPr>
          </a:p>
        </p:txBody>
      </p:sp>
      <p:sp>
        <p:nvSpPr>
          <p:cNvPr id="7" name="JS SlideHeader">
            <a:extLst>
              <a:ext uri="{FF2B5EF4-FFF2-40B4-BE49-F238E27FC236}">
                <a16:creationId xmlns:a16="http://schemas.microsoft.com/office/drawing/2014/main" id="{F0C83278-288B-4017-BB70-66966488C650}"/>
              </a:ext>
            </a:extLst>
          </p:cNvPr>
          <p:cNvSpPr txBox="1"/>
          <p:nvPr userDrawn="1"/>
        </p:nvSpPr>
        <p:spPr>
          <a:xfrm>
            <a:off x="914400" y="63500"/>
            <a:ext cx="7315200" cy="276999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9B9BFC6-14F2-4D59-ACD4-6560CC643B51}"/>
              </a:ext>
            </a:extLst>
          </p:cNvPr>
          <p:cNvSpPr/>
          <p:nvPr userDrawn="1"/>
        </p:nvSpPr>
        <p:spPr>
          <a:xfrm>
            <a:off x="182880" y="6084916"/>
            <a:ext cx="1737360" cy="656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18325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12" r:id="rId2"/>
    <p:sldLayoutId id="2147483714" r:id="rId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05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25311" y="0"/>
            <a:ext cx="9144000" cy="6858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10243" name="Title 1"/>
          <p:cNvSpPr>
            <a:spLocks noGrp="1"/>
          </p:cNvSpPr>
          <p:nvPr>
            <p:ph type="ctrTitle"/>
          </p:nvPr>
        </p:nvSpPr>
        <p:spPr>
          <a:xfrm>
            <a:off x="374650" y="754381"/>
            <a:ext cx="8456930" cy="3017519"/>
          </a:xfrm>
        </p:spPr>
        <p:txBody>
          <a:bodyPr>
            <a:normAutofit fontScale="90000"/>
          </a:bodyPr>
          <a:lstStyle/>
          <a:p>
            <a:pPr algn="ctr"/>
            <a:br>
              <a:rPr lang="en-AU" dirty="0"/>
            </a:br>
            <a:r>
              <a:rPr lang="en-AU" b="1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Western Division Conference 2019</a:t>
            </a:r>
            <a:br>
              <a:rPr lang="en-AU" b="1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br>
              <a:rPr lang="en-AU" dirty="0"/>
            </a:br>
            <a:r>
              <a:rPr lang="en-AU" b="1" dirty="0"/>
              <a:t>Auditing Local Government</a:t>
            </a:r>
            <a:endParaRPr lang="en-US" alt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374650" y="3909060"/>
            <a:ext cx="8344039" cy="118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0" kern="1200">
                <a:solidFill>
                  <a:schemeClr val="bg1"/>
                </a:solidFill>
                <a:latin typeface="Arial"/>
                <a:ea typeface="MS PGothic" pitchFamily="34" charset="-128"/>
                <a:cs typeface="Arial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B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B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B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E2002B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000" b="1" dirty="0">
                <a:solidFill>
                  <a:srgbClr val="0083B0"/>
                </a:solidFill>
                <a:latin typeface="Arial" charset="0"/>
                <a:cs typeface="Arial" charset="0"/>
              </a:rPr>
              <a:t>Margaret Crawford, Auditor-General</a:t>
            </a:r>
          </a:p>
          <a:p>
            <a:pPr algn="ctr" eaLnBrk="1" hangingPunct="1">
              <a:defRPr/>
            </a:pPr>
            <a:r>
              <a:rPr lang="en-AU" sz="2000" b="1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February 2019</a:t>
            </a:r>
            <a:endParaRPr lang="en-US" altLang="en-US" sz="2000" b="1" dirty="0">
              <a:solidFill>
                <a:srgbClr val="0083B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AutoShape 2" descr="Image result for ssroc logo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1677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04750" y="516642"/>
            <a:ext cx="7236342" cy="1143000"/>
          </a:xfrm>
        </p:spPr>
        <p:txBody>
          <a:bodyPr/>
          <a:lstStyle/>
          <a:p>
            <a:pPr algn="l"/>
            <a:r>
              <a:rPr lang="en-AU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 Performance Audit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13D6155-5FD2-4EE7-83AD-6673E49CA9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31672" y="2106251"/>
            <a:ext cx="2059517" cy="2912046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9003" y="4027125"/>
            <a:ext cx="2352675" cy="22383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9FA151-AAF4-4DB5-98E1-8CEB368C3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624" y="1659642"/>
            <a:ext cx="1896505" cy="2681725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BF43FFD-4C69-4F3E-8245-E56478477F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0874" y="1317065"/>
            <a:ext cx="1907026" cy="2696432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47148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02BC9-732A-45DC-B34E-0F5765FD8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Annual work 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55B412-18A3-412C-B34C-877326A65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34" y="1334172"/>
            <a:ext cx="4082029" cy="4351338"/>
          </a:xfrm>
        </p:spPr>
        <p:txBody>
          <a:bodyPr/>
          <a:lstStyle/>
          <a:p>
            <a:pPr marL="0" indent="0" defTabSz="457189">
              <a:lnSpc>
                <a:spcPct val="100000"/>
              </a:lnSpc>
              <a:buClr>
                <a:srgbClr val="FFC000"/>
              </a:buClr>
              <a:buSzPct val="120000"/>
              <a:buNone/>
              <a:defRPr/>
            </a:pPr>
            <a:endParaRPr lang="en-AU" sz="2000" dirty="0"/>
          </a:p>
          <a:p>
            <a:pPr marL="0" indent="0" defTabSz="457189">
              <a:lnSpc>
                <a:spcPct val="100000"/>
              </a:lnSpc>
              <a:buClr>
                <a:srgbClr val="FFC000"/>
              </a:buClr>
              <a:buSzPct val="120000"/>
              <a:buNone/>
              <a:defRPr/>
            </a:pPr>
            <a:r>
              <a:rPr lang="en-AU" sz="2000" dirty="0"/>
              <a:t>Planned audits to 30 June 2019</a:t>
            </a:r>
          </a:p>
          <a:p>
            <a:pPr defTabSz="457189">
              <a:lnSpc>
                <a:spcPct val="100000"/>
              </a:lnSpc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AU" sz="2000" dirty="0"/>
          </a:p>
          <a:p>
            <a:pPr marL="360363" indent="-360363" defTabSz="457189">
              <a:lnSpc>
                <a:spcPct val="100000"/>
              </a:lnSpc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Waste Management in Local Government</a:t>
            </a:r>
          </a:p>
          <a:p>
            <a:pPr marL="360363" indent="-360363" defTabSz="457189">
              <a:lnSpc>
                <a:spcPct val="100000"/>
              </a:lnSpc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Amalgamation: Managing staff implications </a:t>
            </a:r>
          </a:p>
          <a:p>
            <a:pPr marL="360363" indent="-360363" defTabSz="457189">
              <a:lnSpc>
                <a:spcPct val="100000"/>
              </a:lnSpc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Development applications</a:t>
            </a:r>
          </a:p>
          <a:p>
            <a:pPr defTabSz="457189">
              <a:lnSpc>
                <a:spcPct val="100000"/>
              </a:lnSpc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en-AU" sz="2000" dirty="0"/>
          </a:p>
          <a:p>
            <a:pPr marL="0" indent="0" defTabSz="457189">
              <a:lnSpc>
                <a:spcPct val="100000"/>
              </a:lnSpc>
              <a:buClr>
                <a:srgbClr val="FFC000"/>
              </a:buClr>
              <a:buSzPct val="120000"/>
              <a:buNone/>
              <a:defRPr/>
            </a:pPr>
            <a:r>
              <a:rPr lang="en-AU" sz="2000" dirty="0"/>
              <a:t>Future program is subject to change as more input received. </a:t>
            </a:r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3FF34-0FDD-4429-AD56-52CCBB77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748841"/>
            <a:ext cx="3833976" cy="2711884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8030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6098" y="367117"/>
            <a:ext cx="3711997" cy="5679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013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761944"/>
            <a:ext cx="9142140" cy="577572"/>
          </a:xfrm>
        </p:spPr>
        <p:txBody>
          <a:bodyPr/>
          <a:lstStyle/>
          <a:p>
            <a:pPr algn="l"/>
            <a:r>
              <a:rPr lang="en-AU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Us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73380" y="2084100"/>
            <a:ext cx="3672840" cy="3829050"/>
          </a:xfrm>
        </p:spPr>
        <p:txBody>
          <a:bodyPr wrap="square"/>
          <a:lstStyle/>
          <a:p>
            <a:pPr marL="0" indent="0">
              <a:buNone/>
            </a:pPr>
            <a:r>
              <a:rPr lang="en-AU" sz="2000" b="1" dirty="0"/>
              <a:t>Our vision:</a:t>
            </a:r>
          </a:p>
          <a:p>
            <a:pPr marL="0" indent="0">
              <a:buNone/>
            </a:pPr>
            <a:r>
              <a:rPr lang="en-US" sz="2000" dirty="0"/>
              <a:t>Our insights inform and challenge government to improve outcomes for citizens.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b="1" dirty="0"/>
              <a:t>Our mission:</a:t>
            </a:r>
          </a:p>
          <a:p>
            <a:pPr marL="0" indent="0">
              <a:buNone/>
            </a:pPr>
            <a:r>
              <a:rPr lang="en-US" sz="2000" dirty="0"/>
              <a:t>To help parliament hold government accountable for its use of public resources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6270" y="5300888"/>
            <a:ext cx="3703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i="1" dirty="0"/>
              <a:t>Margaret Crawford, Auditor-General of NSW and the Audit Office Exec Team.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952CF7-CFCE-490A-A535-C55077326F4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587" t="8520" r="7897"/>
          <a:stretch/>
        </p:blipFill>
        <p:spPr>
          <a:xfrm>
            <a:off x="4239491" y="761945"/>
            <a:ext cx="4485409" cy="3236680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03301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19100" y="761944"/>
            <a:ext cx="9142140" cy="577572"/>
          </a:xfrm>
        </p:spPr>
        <p:txBody>
          <a:bodyPr>
            <a:normAutofit fontScale="90000"/>
          </a:bodyPr>
          <a:lstStyle/>
          <a:p>
            <a:pPr algn="l"/>
            <a:r>
              <a:rPr lang="en-AU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Government Audit mandate* -</a:t>
            </a:r>
            <a:br>
              <a:rPr lang="en-AU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a glance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19100" y="1704108"/>
            <a:ext cx="4568536" cy="4413241"/>
          </a:xfrm>
        </p:spPr>
        <p:txBody>
          <a:bodyPr wrap="square"/>
          <a:lstStyle/>
          <a:p>
            <a:pPr>
              <a:buFont typeface="Arial" panose="020B0604020202020204" pitchFamily="34" charset="0"/>
              <a:buChar char="•"/>
            </a:pPr>
            <a:r>
              <a:rPr lang="en-AU" altLang="en-US" sz="2000" dirty="0"/>
              <a:t>Financial audit of all NSW Councils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sz="2000" dirty="0"/>
              <a:t>Performance audit – sector wide or individual Councils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altLang="en-US" sz="2000" dirty="0"/>
              <a:t>Sector report to Parliament – annual report on the results of all audits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3BB9D1-B076-46F4-BA51-C662F22A3EF1}"/>
              </a:ext>
            </a:extLst>
          </p:cNvPr>
          <p:cNvSpPr txBox="1"/>
          <p:nvPr/>
        </p:nvSpPr>
        <p:spPr>
          <a:xfrm>
            <a:off x="315191" y="6253697"/>
            <a:ext cx="7911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* Under the </a:t>
            </a:r>
            <a:r>
              <a:rPr lang="en-AU" i="1" dirty="0"/>
              <a:t>Local Government Amendment (Governance and Planning) Act 2016</a:t>
            </a:r>
            <a:endParaRPr lang="en-AU" dirty="0"/>
          </a:p>
        </p:txBody>
      </p:sp>
      <p:pic>
        <p:nvPicPr>
          <p:cNvPr id="5" name="Picture 4" descr="C:\Users\mbarns\Downloads\iStock_88577133_LARGE.jpg">
            <a:extLst>
              <a:ext uri="{FF2B5EF4-FFF2-40B4-BE49-F238E27FC236}">
                <a16:creationId xmlns:a16="http://schemas.microsoft.com/office/drawing/2014/main" id="{502C041F-625C-40C2-BF66-077C6AAAE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2751" y="1704108"/>
            <a:ext cx="3494785" cy="3557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59535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Immediate Impacts of new mandate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119" y="1525754"/>
            <a:ext cx="3813464" cy="4269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altLang="en-US" sz="2000" b="1" dirty="0"/>
              <a:t>Sector Impact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Increased cost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Increased expectations</a:t>
            </a:r>
          </a:p>
          <a:p>
            <a:pPr marL="457200" lvl="1" indent="0">
              <a:buNone/>
            </a:pPr>
            <a:endParaRPr lang="en-AU" altLang="en-US" sz="2000" dirty="0"/>
          </a:p>
          <a:p>
            <a:pPr marL="0" indent="0">
              <a:buNone/>
            </a:pPr>
            <a:r>
              <a:rPr lang="en-AU" altLang="en-US" sz="2000" b="1" dirty="0"/>
              <a:t>Audit Office Impact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30% increase in workload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Understand new sector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New partnerships</a:t>
            </a:r>
          </a:p>
          <a:p>
            <a:pPr lvl="1">
              <a:buSzPct val="100000"/>
              <a:buFont typeface="Arial" panose="020B0604020202020204" pitchFamily="34" charset="0"/>
              <a:buChar char="•"/>
            </a:pPr>
            <a:r>
              <a:rPr lang="en-AU" altLang="en-US" sz="2000" dirty="0"/>
              <a:t>New business model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0C4842-F7DD-4CC2-8323-9897C77391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5754"/>
            <a:ext cx="4376883" cy="380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3217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51A8-0799-4E65-99ED-FA217DD9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Insights from first two years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DA4A-AAEF-49F7-AA0B-D1014808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34" y="1357671"/>
            <a:ext cx="872433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AU" sz="2000" b="1" dirty="0"/>
              <a:t>Strengths</a:t>
            </a:r>
          </a:p>
          <a:p>
            <a: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2000" dirty="0"/>
              <a:t>unique and diverse</a:t>
            </a:r>
          </a:p>
          <a:p>
            <a: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2000" dirty="0"/>
              <a:t>close to people they represent</a:t>
            </a:r>
          </a:p>
          <a:p>
            <a:pPr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SzPct val="80000"/>
              <a:buFont typeface="Arial" panose="020B0604020202020204" pitchFamily="34" charset="0"/>
              <a:buChar char="•"/>
            </a:pPr>
            <a:r>
              <a:rPr lang="en-AU" sz="2000" dirty="0"/>
              <a:t>commitment to community outcomes</a:t>
            </a:r>
          </a:p>
          <a:p>
            <a:pPr marL="0" inden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None/>
            </a:pPr>
            <a:endParaRPr lang="en-AU" sz="2000" dirty="0"/>
          </a:p>
          <a:p>
            <a:pPr marL="0" indent="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None/>
            </a:pPr>
            <a:r>
              <a:rPr lang="en-AU" sz="2000" b="1" dirty="0"/>
              <a:t>Challenges</a:t>
            </a:r>
          </a:p>
          <a:p>
            <a:pPr marL="27000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financial sustainability</a:t>
            </a:r>
          </a:p>
          <a:p>
            <a:pPr marL="27000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capability – staff and elected officials</a:t>
            </a:r>
          </a:p>
          <a:p>
            <a:pPr marL="27000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relationship with state and commonwealth governments</a:t>
            </a:r>
          </a:p>
          <a:p>
            <a:pPr marL="270000" indent="-270000">
              <a:lnSpc>
                <a:spcPct val="100000"/>
              </a:lnSpc>
              <a:spcBef>
                <a:spcPts val="225"/>
              </a:spcBef>
              <a:spcAft>
                <a:spcPts val="225"/>
              </a:spcAft>
              <a:buFont typeface="Arial" panose="020B0604020202020204" pitchFamily="34" charset="0"/>
              <a:buChar char="•"/>
            </a:pPr>
            <a:r>
              <a:rPr lang="en-AU" sz="2000" dirty="0"/>
              <a:t>integrity/trust</a:t>
            </a:r>
          </a:p>
        </p:txBody>
      </p:sp>
    </p:spTree>
    <p:extLst>
      <p:ext uri="{BB962C8B-B14F-4D97-AF65-F5344CB8AC3E}">
        <p14:creationId xmlns:p14="http://schemas.microsoft.com/office/powerpoint/2010/main" val="210090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C951A8-0799-4E65-99ED-FA217DD94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Value Add?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6DA4A-AAEF-49F7-AA0B-D10148082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34" y="1334172"/>
            <a:ext cx="7903448" cy="4351338"/>
          </a:xfrm>
        </p:spPr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Consistency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Benchmarking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Improved standards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Audits focused on key risks and performance gaps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Recommendations to councils and to state government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AU" sz="2000" dirty="0"/>
              <a:t>Best practice guidance</a:t>
            </a:r>
          </a:p>
        </p:txBody>
      </p:sp>
    </p:spTree>
    <p:extLst>
      <p:ext uri="{BB962C8B-B14F-4D97-AF65-F5344CB8AC3E}">
        <p14:creationId xmlns:p14="http://schemas.microsoft.com/office/powerpoint/2010/main" val="2555639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Sector Report to Parliament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F6D367B-A2CF-4D25-B694-ADE98B78B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934" y="1334172"/>
            <a:ext cx="4962821" cy="4351338"/>
          </a:xfrm>
        </p:spPr>
        <p:txBody>
          <a:bodyPr>
            <a:normAutofit/>
          </a:bodyPr>
          <a:lstStyle/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Expect to table 28 February 2019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Results of 2017-18 audits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Highlights improvements across the sector, but more work to do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Topics include:</a:t>
            </a:r>
          </a:p>
          <a:p>
            <a:pPr marL="703263" lvl="2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Financial Reporting</a:t>
            </a:r>
          </a:p>
          <a:p>
            <a:pPr marL="703263" lvl="2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Governance and Internal Controls</a:t>
            </a:r>
          </a:p>
          <a:p>
            <a:pPr marL="703263" lvl="2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Information technology</a:t>
            </a:r>
          </a:p>
          <a:p>
            <a:pPr marL="703263" lvl="2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Asset Management</a:t>
            </a:r>
          </a:p>
          <a:p>
            <a:pPr marL="703263" lvl="2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1600" dirty="0"/>
              <a:t>Financial Performance and Sustainability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Data Visualisation 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000" dirty="0"/>
              <a:t>Video</a:t>
            </a:r>
          </a:p>
        </p:txBody>
      </p:sp>
      <p:pic>
        <p:nvPicPr>
          <p:cNvPr id="12" name="Content Placeholder 2">
            <a:extLst>
              <a:ext uri="{FF2B5EF4-FFF2-40B4-BE49-F238E27FC236}">
                <a16:creationId xmlns:a16="http://schemas.microsoft.com/office/drawing/2014/main" id="{5F0577D5-66A6-4B0B-A635-030CEF23C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8991" y="1404031"/>
            <a:ext cx="3031553" cy="331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574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>
                <a:solidFill>
                  <a:srgbClr val="0083B0"/>
                </a:solidFill>
              </a:rPr>
              <a:t>Changes to arrangements in 2018-19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55487" y="1476987"/>
            <a:ext cx="4095785" cy="4508339"/>
          </a:xfrm>
        </p:spPr>
        <p:txBody>
          <a:bodyPr/>
          <a:lstStyle/>
          <a:p>
            <a:pPr marL="0" indent="0">
              <a:buNone/>
            </a:pPr>
            <a:r>
              <a:rPr lang="en-AU" sz="2000" b="1" dirty="0"/>
              <a:t> </a:t>
            </a:r>
          </a:p>
          <a:p>
            <a:pPr marL="360363" indent="-360363">
              <a:buClr>
                <a:srgbClr val="EBC5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Bring in-house an additional 16 audits</a:t>
            </a:r>
          </a:p>
          <a:p>
            <a:pPr marL="360363" indent="-360363">
              <a:buClr>
                <a:srgbClr val="EBC5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Open tender process</a:t>
            </a:r>
          </a:p>
          <a:p>
            <a:pPr marL="360363" indent="-360363">
              <a:buClr>
                <a:srgbClr val="EBC5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Cost of audit set through a competitive process</a:t>
            </a:r>
          </a:p>
          <a:p>
            <a:pPr marL="360363" indent="-360363">
              <a:buClr>
                <a:srgbClr val="EBC500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Longer term contracts</a:t>
            </a:r>
          </a:p>
        </p:txBody>
      </p:sp>
      <p:pic>
        <p:nvPicPr>
          <p:cNvPr id="4" name="Picture 2" descr="G:\Corporate Services\Communications and Business Support\Images, Videos and Fonts Library\AAA STOCK PICTURES - MAIN LIBRARY\3D Man\Shakehands Hi Res.jpg">
            <a:extLst>
              <a:ext uri="{FF2B5EF4-FFF2-40B4-BE49-F238E27FC236}">
                <a16:creationId xmlns:a16="http://schemas.microsoft.com/office/drawing/2014/main" id="{398C5987-30DD-4B2A-96BA-2BEA52FD9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55" y="2233243"/>
            <a:ext cx="3427834" cy="239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9584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457200" y="670370"/>
            <a:ext cx="6683375" cy="842962"/>
          </a:xfrm>
        </p:spPr>
        <p:txBody>
          <a:bodyPr/>
          <a:lstStyle/>
          <a:p>
            <a:r>
              <a:rPr lang="en-AU" altLang="en-US" dirty="0">
                <a:solidFill>
                  <a:srgbClr val="0083B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Performance auditing – the basics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74063" cy="3346704"/>
          </a:xfrm>
        </p:spPr>
        <p:txBody>
          <a:bodyPr>
            <a:normAutofit/>
          </a:bodyPr>
          <a:lstStyle/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Examines efficiency, effectiveness, economy and compliance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Identifies trends, good practices and performance improvement opportunities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sz="2400" dirty="0"/>
              <a:t>Supports continuous improvement across the sector</a:t>
            </a:r>
          </a:p>
          <a:p>
            <a:pPr marL="360363" indent="-360363" defTabSz="457189">
              <a:buClr>
                <a:srgbClr val="FFC000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AU" sz="2400" dirty="0"/>
              <a:t>Funded by NSW Government</a:t>
            </a:r>
          </a:p>
        </p:txBody>
      </p:sp>
    </p:spTree>
    <p:extLst>
      <p:ext uri="{BB962C8B-B14F-4D97-AF65-F5344CB8AC3E}">
        <p14:creationId xmlns:p14="http://schemas.microsoft.com/office/powerpoint/2010/main" val="20271975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Audit Office">
      <a:dk1>
        <a:srgbClr val="373739"/>
      </a:dk1>
      <a:lt1>
        <a:srgbClr val="FFFFFF"/>
      </a:lt1>
      <a:dk2>
        <a:srgbClr val="2B9A47"/>
      </a:dk2>
      <a:lt2>
        <a:srgbClr val="F0C319"/>
      </a:lt2>
      <a:accent1>
        <a:srgbClr val="2B9A47"/>
      </a:accent1>
      <a:accent2>
        <a:srgbClr val="373739"/>
      </a:accent2>
      <a:accent3>
        <a:srgbClr val="F0C319"/>
      </a:accent3>
      <a:accent4>
        <a:srgbClr val="F8F9F8"/>
      </a:accent4>
      <a:accent5>
        <a:srgbClr val="F8F9F8"/>
      </a:accent5>
      <a:accent6>
        <a:srgbClr val="F9FAF9"/>
      </a:accent6>
      <a:hlink>
        <a:srgbClr val="F8F9F8"/>
      </a:hlink>
      <a:folHlink>
        <a:srgbClr val="F9FAF9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25502</TotalTime>
  <Words>339</Words>
  <Application>Microsoft Office PowerPoint</Application>
  <PresentationFormat>On-screen Show (4:3)</PresentationFormat>
  <Paragraphs>89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MS PGothic</vt:lpstr>
      <vt:lpstr>MS PGothic</vt:lpstr>
      <vt:lpstr>Arial</vt:lpstr>
      <vt:lpstr>Calibri</vt:lpstr>
      <vt:lpstr>1_Office Theme</vt:lpstr>
      <vt:lpstr> Western Division Conference 2019     Auditing Local Government</vt:lpstr>
      <vt:lpstr>About Us</vt:lpstr>
      <vt:lpstr>Local Government Audit mandate* - at a glance</vt:lpstr>
      <vt:lpstr>Immediate Impacts of new mandate</vt:lpstr>
      <vt:lpstr>Insights from first two years</vt:lpstr>
      <vt:lpstr>Value Add?</vt:lpstr>
      <vt:lpstr>Sector Report to Parliament </vt:lpstr>
      <vt:lpstr>Changes to arrangements in 2018-19</vt:lpstr>
      <vt:lpstr>Performance auditing – the basics</vt:lpstr>
      <vt:lpstr>Local Government Performance Audit</vt:lpstr>
      <vt:lpstr>Annual work program</vt:lpstr>
      <vt:lpstr>PowerPoint Presentation</vt:lpstr>
    </vt:vector>
  </TitlesOfParts>
  <Company>wisebrownfox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Wise</dc:creator>
  <cp:keywords> [SEC=UNCLASSIFIED]</cp:keywords>
  <cp:lastModifiedBy>Vanessa Gill</cp:lastModifiedBy>
  <cp:revision>1006</cp:revision>
  <cp:lastPrinted>2019-02-22T05:51:01Z</cp:lastPrinted>
  <dcterms:created xsi:type="dcterms:W3CDTF">2011-10-19T23:54:58Z</dcterms:created>
  <dcterms:modified xsi:type="dcterms:W3CDTF">2019-02-22T05:52:02Z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M_Originator_Hash_SHA1">
    <vt:lpwstr>16B2DD404F41D42D26720A263C901EF241D9A26D</vt:lpwstr>
  </property>
  <property fmtid="{D5CDD505-2E9C-101B-9397-08002B2CF9AE}" pid="3" name="PM_SecurityClassification">
    <vt:lpwstr>UNCLASSIFIED</vt:lpwstr>
  </property>
  <property fmtid="{D5CDD505-2E9C-101B-9397-08002B2CF9AE}" pid="4" name="PM_DisplayValueSecClassificationWithQualifier">
    <vt:lpwstr>UNCLASSIFIED Only</vt:lpwstr>
  </property>
  <property fmtid="{D5CDD505-2E9C-101B-9397-08002B2CF9AE}" pid="5" name="PM_Qualifier">
    <vt:lpwstr/>
  </property>
  <property fmtid="{D5CDD505-2E9C-101B-9397-08002B2CF9AE}" pid="6" name="PM_Hash_SHA1">
    <vt:lpwstr>7223C368771200EAB3424ED28A7CDAB9D3E57441</vt:lpwstr>
  </property>
  <property fmtid="{D5CDD505-2E9C-101B-9397-08002B2CF9AE}" pid="7" name="PM_InsertionValue">
    <vt:lpwstr> </vt:lpwstr>
  </property>
  <property fmtid="{D5CDD505-2E9C-101B-9397-08002B2CF9AE}" pid="8" name="PM_Hash_Salt">
    <vt:lpwstr>C4AD0255FFF9EF266521DB5EB97C8AE8</vt:lpwstr>
  </property>
  <property fmtid="{D5CDD505-2E9C-101B-9397-08002B2CF9AE}" pid="9" name="PM_Hash_Version">
    <vt:lpwstr>2016.1</vt:lpwstr>
  </property>
  <property fmtid="{D5CDD505-2E9C-101B-9397-08002B2CF9AE}" pid="10" name="PM_Hash_Salt_Prev">
    <vt:lpwstr>DF5E105293DBF9BDE3FD8476C3F18350</vt:lpwstr>
  </property>
  <property fmtid="{D5CDD505-2E9C-101B-9397-08002B2CF9AE}" pid="11" name="PM_Caveats_Count">
    <vt:lpwstr>0</vt:lpwstr>
  </property>
  <property fmtid="{D5CDD505-2E9C-101B-9397-08002B2CF9AE}" pid="12" name="PM_LastInsertion">
    <vt:lpwstr>UNCLASSIFIED Only</vt:lpwstr>
  </property>
  <property fmtid="{D5CDD505-2E9C-101B-9397-08002B2CF9AE}" pid="13" name="PM_PrintOutPlacement_PPT">
    <vt:lpwstr/>
  </property>
  <property fmtid="{D5CDD505-2E9C-101B-9397-08002B2CF9AE}" pid="14" name="PM_ProtectiveMarkingValue_Header">
    <vt:lpwstr>UNCLASSIFIED Only</vt:lpwstr>
  </property>
  <property fmtid="{D5CDD505-2E9C-101B-9397-08002B2CF9AE}" pid="15" name="PM_ProtectiveMarkingValue_Footer">
    <vt:lpwstr>UNCLASSIFIED Only</vt:lpwstr>
  </property>
  <property fmtid="{D5CDD505-2E9C-101B-9397-08002B2CF9AE}" pid="16" name="PM_SecurityClassification_Prev">
    <vt:lpwstr>UNCLASSIFIED</vt:lpwstr>
  </property>
  <property fmtid="{D5CDD505-2E9C-101B-9397-08002B2CF9AE}" pid="17" name="PM_ProtectiveMarkingImage_Header">
    <vt:lpwstr>C:\Program Files (x86)\Common Files\janusNET Shared\janusSEAL\Images\DocumentSlashBlue.png</vt:lpwstr>
  </property>
  <property fmtid="{D5CDD505-2E9C-101B-9397-08002B2CF9AE}" pid="18" name="PM_Version">
    <vt:lpwstr>2012.3</vt:lpwstr>
  </property>
  <property fmtid="{D5CDD505-2E9C-101B-9397-08002B2CF9AE}" pid="19" name="PM_Qualifier_Prev">
    <vt:lpwstr/>
  </property>
  <property fmtid="{D5CDD505-2E9C-101B-9397-08002B2CF9AE}" pid="20" name="PM_ProtectiveMarkingImage_Footer">
    <vt:lpwstr>C:\Program Files (x86)\Common Files\janusNET Shared\janusSEAL\Images\DocumentSlashBlue.png</vt:lpwstr>
  </property>
  <property fmtid="{D5CDD505-2E9C-101B-9397-08002B2CF9AE}" pid="21" name="PM_Namespace">
    <vt:lpwstr>2013.1.nsw.gov.au</vt:lpwstr>
  </property>
  <property fmtid="{D5CDD505-2E9C-101B-9397-08002B2CF9AE}" pid="22" name="PM_Originating_FileId">
    <vt:lpwstr>AD33D753B0E5454386B38512A91F9CEB</vt:lpwstr>
  </property>
  <property fmtid="{D5CDD505-2E9C-101B-9397-08002B2CF9AE}" pid="23" name="PM_OriginationTimeStamp">
    <vt:lpwstr>2017-11-02T22:55:09Z</vt:lpwstr>
  </property>
</Properties>
</file>