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578" r:id="rId2"/>
    <p:sldId id="679" r:id="rId3"/>
    <p:sldId id="696" r:id="rId4"/>
    <p:sldId id="693" r:id="rId5"/>
    <p:sldId id="682" r:id="rId6"/>
    <p:sldId id="691" r:id="rId7"/>
    <p:sldId id="695" r:id="rId8"/>
    <p:sldId id="681" r:id="rId9"/>
    <p:sldId id="685" r:id="rId10"/>
    <p:sldId id="692" r:id="rId11"/>
    <p:sldId id="672" r:id="rId12"/>
    <p:sldId id="686" r:id="rId13"/>
    <p:sldId id="687" r:id="rId14"/>
    <p:sldId id="688" r:id="rId15"/>
    <p:sldId id="689" r:id="rId16"/>
    <p:sldId id="690" r:id="rId17"/>
    <p:sldId id="414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7" autoAdjust="0"/>
    <p:restoredTop sz="92500" autoAdjust="0"/>
  </p:normalViewPr>
  <p:slideViewPr>
    <p:cSldViewPr snapToObjects="1">
      <p:cViewPr varScale="1">
        <p:scale>
          <a:sx n="114" d="100"/>
          <a:sy n="114" d="100"/>
        </p:scale>
        <p:origin x="4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\Desktop\Rotary%2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\Desktop\Rotary%2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Sheet1!$C$4:$C$6</c:f>
              <c:strCache>
                <c:ptCount val="3"/>
                <c:pt idx="0">
                  <c:v>Councillors</c:v>
                </c:pt>
                <c:pt idx="1">
                  <c:v>Council</c:v>
                </c:pt>
                <c:pt idx="2">
                  <c:v>Engagement</c:v>
                </c:pt>
              </c:strCache>
            </c:strRef>
          </c:cat>
          <c:val>
            <c:numRef>
              <c:f>Sheet1!$D$4:$D$6</c:f>
              <c:numCache>
                <c:formatCode>0%</c:formatCode>
                <c:ptCount val="3"/>
                <c:pt idx="0">
                  <c:v>0.4</c:v>
                </c:pt>
                <c:pt idx="1">
                  <c:v>0.53</c:v>
                </c:pt>
                <c:pt idx="2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3-46D6-8BC2-C3A44A728F83}"/>
            </c:ext>
          </c:extLst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2013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Sheet1!$C$4:$C$6</c:f>
              <c:strCache>
                <c:ptCount val="3"/>
                <c:pt idx="0">
                  <c:v>Councillors</c:v>
                </c:pt>
                <c:pt idx="1">
                  <c:v>Council</c:v>
                </c:pt>
                <c:pt idx="2">
                  <c:v>Engagement</c:v>
                </c:pt>
              </c:strCache>
            </c:strRef>
          </c:cat>
          <c:val>
            <c:numRef>
              <c:f>Sheet1!$E$4:$E$6</c:f>
              <c:numCache>
                <c:formatCode>0%</c:formatCode>
                <c:ptCount val="3"/>
                <c:pt idx="0">
                  <c:v>0.69</c:v>
                </c:pt>
                <c:pt idx="1">
                  <c:v>0.82</c:v>
                </c:pt>
                <c:pt idx="2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03-46D6-8BC2-C3A44A728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491984"/>
        <c:axId val="399495264"/>
      </c:barChart>
      <c:catAx>
        <c:axId val="39949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495264"/>
        <c:crosses val="autoZero"/>
        <c:auto val="1"/>
        <c:lblAlgn val="ctr"/>
        <c:lblOffset val="100"/>
        <c:noMultiLvlLbl val="0"/>
      </c:catAx>
      <c:valAx>
        <c:axId val="3994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49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Sheet1!$C$4:$C$6</c:f>
              <c:strCache>
                <c:ptCount val="3"/>
                <c:pt idx="0">
                  <c:v>Councillors</c:v>
                </c:pt>
                <c:pt idx="1">
                  <c:v>Council</c:v>
                </c:pt>
                <c:pt idx="2">
                  <c:v>Engagement</c:v>
                </c:pt>
              </c:strCache>
            </c:strRef>
          </c:cat>
          <c:val>
            <c:numRef>
              <c:f>Sheet1!$D$4:$D$6</c:f>
              <c:numCache>
                <c:formatCode>0%</c:formatCode>
                <c:ptCount val="3"/>
                <c:pt idx="0">
                  <c:v>0.4</c:v>
                </c:pt>
                <c:pt idx="1">
                  <c:v>0.53</c:v>
                </c:pt>
                <c:pt idx="2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2-40D2-AB55-FD8A584725F1}"/>
            </c:ext>
          </c:extLst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Sheet1!$C$4:$C$6</c:f>
              <c:strCache>
                <c:ptCount val="3"/>
                <c:pt idx="0">
                  <c:v>Councillors</c:v>
                </c:pt>
                <c:pt idx="1">
                  <c:v>Council</c:v>
                </c:pt>
                <c:pt idx="2">
                  <c:v>Engagement</c:v>
                </c:pt>
              </c:strCache>
            </c:strRef>
          </c:cat>
          <c:val>
            <c:numRef>
              <c:f>Sheet1!$E$4:$E$6</c:f>
              <c:numCache>
                <c:formatCode>0%</c:formatCode>
                <c:ptCount val="3"/>
                <c:pt idx="0">
                  <c:v>0.69</c:v>
                </c:pt>
                <c:pt idx="1">
                  <c:v>0.82</c:v>
                </c:pt>
                <c:pt idx="2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2-40D2-AB55-FD8A58472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491984"/>
        <c:axId val="399495264"/>
      </c:barChart>
      <c:catAx>
        <c:axId val="39949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495264"/>
        <c:crosses val="autoZero"/>
        <c:auto val="1"/>
        <c:lblAlgn val="ctr"/>
        <c:lblOffset val="100"/>
        <c:noMultiLvlLbl val="0"/>
      </c:catAx>
      <c:valAx>
        <c:axId val="3994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49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D2FF-5A16-4EE2-8DE5-1FA04DC5FA61}" type="datetimeFigureOut">
              <a:rPr lang="en-US" smtClean="0"/>
              <a:pPr/>
              <a:t>2/25/2019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05E00-559E-42AC-A9FD-ABE21599973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990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85812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786346"/>
          </a:xfrm>
        </p:spPr>
        <p:txBody>
          <a:bodyPr/>
          <a:lstStyle>
            <a:lvl1pPr>
              <a:spcBef>
                <a:spcPts val="2200"/>
              </a:spcBef>
              <a:defRPr/>
            </a:lvl1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912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8FFA6D-DD26-4F8F-9540-6F4DC5CF5693}" type="datetime1">
              <a:rPr lang="en-US"/>
              <a:pPr/>
              <a:t>2/25/2019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912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912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4FCF81-DDD2-4EF8-86D1-3FB60ECC02A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0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14488"/>
            <a:ext cx="82296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uiExpand="1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F79646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F79646"/>
          </a:solidFill>
          <a:latin typeface="Calibri" pitchFamily="-65" charset="0"/>
          <a:ea typeface="ＭＳ Ｐゴシック" pitchFamily="-65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F79646"/>
          </a:solidFill>
          <a:latin typeface="Calibri" pitchFamily="-65" charset="0"/>
          <a:ea typeface="ＭＳ Ｐゴシック" pitchFamily="-65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F79646"/>
          </a:solidFill>
          <a:latin typeface="Calibri" pitchFamily="-65" charset="0"/>
          <a:ea typeface="ＭＳ Ｐゴシック" pitchFamily="-65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F79646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79646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79646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79646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79646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fontAlgn="base">
        <a:spcBef>
          <a:spcPts val="18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0034" y="6215082"/>
            <a:ext cx="1071570" cy="642918"/>
          </a:xfrm>
          <a:prstGeom prst="rect">
            <a:avLst/>
          </a:prstGeom>
          <a:ln w="12700"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812" y="500042"/>
            <a:ext cx="6858016" cy="857256"/>
          </a:xfrm>
        </p:spPr>
        <p:txBody>
          <a:bodyPr/>
          <a:lstStyle/>
          <a:p>
            <a:r>
              <a:rPr lang="en-AU" sz="5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Mathew Dickerson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946" y="1357298"/>
            <a:ext cx="6286512" cy="5024030"/>
          </a:xfrm>
        </p:spPr>
        <p:txBody>
          <a:bodyPr/>
          <a:lstStyle/>
          <a:p>
            <a:pPr algn="ctr">
              <a:spcBef>
                <a:spcPts val="600"/>
              </a:spcBef>
              <a:buNone/>
            </a:pP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Award Winning Businessman</a:t>
            </a:r>
          </a:p>
          <a:p>
            <a:pPr algn="ctr">
              <a:spcBef>
                <a:spcPts val="0"/>
              </a:spcBef>
              <a:buNone/>
            </a:pPr>
            <a:r>
              <a:rPr lang="en-A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Best IT Business in Australia</a:t>
            </a:r>
          </a:p>
          <a:p>
            <a:pPr algn="ctr">
              <a:spcBef>
                <a:spcPts val="0"/>
              </a:spcBef>
              <a:buNone/>
            </a:pPr>
            <a:r>
              <a:rPr lang="en-A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Microsoft Worldwide Partner of the Year</a:t>
            </a:r>
          </a:p>
          <a:p>
            <a:pPr algn="ctr">
              <a:spcBef>
                <a:spcPts val="0"/>
              </a:spcBef>
              <a:buNone/>
            </a:pP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IT Columnist and Commentator</a:t>
            </a:r>
          </a:p>
          <a:p>
            <a:pPr algn="ctr">
              <a:spcBef>
                <a:spcPts val="0"/>
              </a:spcBef>
              <a:buNone/>
            </a:pPr>
            <a:r>
              <a:rPr lang="en-A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Fairfax Media, TechGenix, ABC Radio</a:t>
            </a:r>
            <a:endParaRPr lang="en-AU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</a:pP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Award Winning Author</a:t>
            </a:r>
          </a:p>
          <a:p>
            <a:pPr algn="ctr">
              <a:spcBef>
                <a:spcPts val="0"/>
              </a:spcBef>
              <a:buNone/>
            </a:pPr>
            <a:r>
              <a:rPr lang="en-A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SBR, SLAM, From the Coal Face</a:t>
            </a:r>
          </a:p>
          <a:p>
            <a:pPr algn="ctr">
              <a:spcBef>
                <a:spcPts val="0"/>
              </a:spcBef>
              <a:buNone/>
            </a:pP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Community Advocate</a:t>
            </a:r>
            <a:endParaRPr lang="en-A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A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Last ever Mayor of Dubbo City Council</a:t>
            </a:r>
          </a:p>
          <a:p>
            <a:pPr algn="ctr">
              <a:spcBef>
                <a:spcPts val="0"/>
              </a:spcBef>
              <a:buNone/>
            </a:pPr>
            <a:r>
              <a:rPr lang="en-A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Founder of Tour de OROC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578">
            <a:off x="-325541" y="1088133"/>
            <a:ext cx="3695858" cy="590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75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79646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AU" sz="4200" dirty="0"/>
              <a:t>Hey Everyone! Look at my Breakfast!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950" b="14301"/>
          <a:stretch/>
        </p:blipFill>
        <p:spPr>
          <a:xfrm>
            <a:off x="-23382" y="686892"/>
            <a:ext cx="9167382" cy="61711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Rectangle 6"/>
          <p:cNvSpPr/>
          <p:nvPr/>
        </p:nvSpPr>
        <p:spPr>
          <a:xfrm rot="19934539">
            <a:off x="222552" y="2281329"/>
            <a:ext cx="871296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BORING</a:t>
            </a:r>
          </a:p>
        </p:txBody>
      </p:sp>
    </p:spTree>
    <p:extLst>
      <p:ext uri="{BB962C8B-B14F-4D97-AF65-F5344CB8AC3E}">
        <p14:creationId xmlns:p14="http://schemas.microsoft.com/office/powerpoint/2010/main" val="263311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79646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AU" sz="4200" dirty="0"/>
              <a:t>Get Past Your Past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t="5377" r="3814" b="6793"/>
          <a:stretch/>
        </p:blipFill>
        <p:spPr>
          <a:xfrm>
            <a:off x="1266321" y="692697"/>
            <a:ext cx="7046063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8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79646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AU" sz="4200" dirty="0"/>
              <a:t>Use Traditional and Social Media</a:t>
            </a:r>
          </a:p>
        </p:txBody>
      </p:sp>
      <p:pic>
        <p:nvPicPr>
          <p:cNvPr id="7" name="51.bad new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5096" b="1898"/>
          <a:stretch/>
        </p:blipFill>
        <p:spPr>
          <a:xfrm>
            <a:off x="2339752" y="1172198"/>
            <a:ext cx="4680520" cy="53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4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79646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AU" sz="4200" dirty="0"/>
              <a:t>Set Targets to Measure Success</a:t>
            </a:r>
          </a:p>
        </p:txBody>
      </p:sp>
      <p:pic>
        <p:nvPicPr>
          <p:cNvPr id="8" name="Picture 7" descr="C:\Temp Local\BookSurge\Small Business Ru!es\Zanetti Cartoons\Zanetti - 28 - You cannot hit a target that does not exist.png"/>
          <p:cNvPicPr/>
          <p:nvPr/>
        </p:nvPicPr>
        <p:blipFill>
          <a:blip r:embed="rId2" cstate="print"/>
          <a:srcRect l="5235" t="3433" r="15609" b="1688"/>
          <a:stretch>
            <a:fillRect/>
          </a:stretch>
        </p:blipFill>
        <p:spPr bwMode="auto">
          <a:xfrm>
            <a:off x="1547664" y="1356677"/>
            <a:ext cx="5411301" cy="524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459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79646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AU" sz="4200" dirty="0"/>
              <a:t>Use Relevant Language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2" t="30190" r="28406" b="30639"/>
          <a:stretch/>
        </p:blipFill>
        <p:spPr>
          <a:xfrm rot="21088475">
            <a:off x="4845376" y="2197226"/>
            <a:ext cx="1133531" cy="10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79646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AU" sz="4200" dirty="0"/>
              <a:t>Use Relevant Language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3" b="8325"/>
          <a:stretch/>
        </p:blipFill>
        <p:spPr>
          <a:xfrm>
            <a:off x="333130" y="882536"/>
            <a:ext cx="8487342" cy="57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5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733800" y="6324600"/>
            <a:ext cx="1676400" cy="304800"/>
          </a:xfrm>
          <a:prstGeom prst="rect">
            <a:avLst/>
          </a:prstGeom>
          <a:noFill/>
        </p:spPr>
        <p:txBody>
          <a:bodyPr/>
          <a:lstStyle/>
          <a:p>
            <a:fld id="{AB948778-D93A-40F6-9A6D-F112CE7823E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1224136"/>
          </a:xfrm>
        </p:spPr>
        <p:txBody>
          <a:bodyPr/>
          <a:lstStyle/>
          <a:p>
            <a:pPr algn="ctr">
              <a:buFont typeface="Times" pitchFamily="18" charset="0"/>
              <a:buNone/>
              <a:defRPr/>
            </a:pPr>
            <a:r>
              <a:rPr lang="en-AU" sz="8000" b="1" cap="small" dirty="0">
                <a:solidFill>
                  <a:srgbClr val="FFFF00"/>
                </a:solidFill>
              </a:rPr>
              <a:t>MOST IMPORTANTLY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2564904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22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5400" cap="small" dirty="0">
                <a:solidFill>
                  <a:srgbClr val="FFFF00"/>
                </a:solidFill>
              </a:rPr>
              <a:t>Get started!</a:t>
            </a:r>
          </a:p>
          <a:p>
            <a:pPr marL="0" indent="0" algn="ctr">
              <a:buNone/>
            </a:pPr>
            <a:r>
              <a:rPr lang="en-AU" sz="5400" cap="small" dirty="0">
                <a:solidFill>
                  <a:srgbClr val="FFFF00"/>
                </a:solidFill>
              </a:rPr>
              <a:t>A good plan, started today, is better than a perfect plan started tomorrow…</a:t>
            </a:r>
          </a:p>
        </p:txBody>
      </p:sp>
    </p:spTree>
    <p:extLst>
      <p:ext uri="{BB962C8B-B14F-4D97-AF65-F5344CB8AC3E}">
        <p14:creationId xmlns:p14="http://schemas.microsoft.com/office/powerpoint/2010/main" val="359015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71480"/>
            <a:ext cx="8640960" cy="3217560"/>
          </a:xfrm>
        </p:spPr>
        <p:txBody>
          <a:bodyPr/>
          <a:lstStyle/>
          <a:p>
            <a:r>
              <a:rPr lang="en-AU" sz="5800" b="1" dirty="0"/>
              <a:t>Western Division Councils of NSW Annual Conference</a:t>
            </a:r>
            <a:br>
              <a:rPr lang="en-AU" sz="3200" dirty="0"/>
            </a:br>
            <a:r>
              <a:rPr lang="en-AU" dirty="0"/>
              <a:t>Use of Social Media in </a:t>
            </a:r>
            <a:br>
              <a:rPr lang="en-AU" dirty="0"/>
            </a:br>
            <a:r>
              <a:rPr lang="en-AU" dirty="0"/>
              <a:t>Local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353464"/>
          </a:xfrm>
        </p:spPr>
        <p:txBody>
          <a:bodyPr/>
          <a:lstStyle/>
          <a:p>
            <a:pPr algn="ctr">
              <a:buNone/>
            </a:pPr>
            <a:r>
              <a:rPr lang="en-AU" dirty="0"/>
              <a:t>Information and Images</a:t>
            </a:r>
          </a:p>
          <a:p>
            <a:pPr algn="ctr">
              <a:buNone/>
            </a:pPr>
            <a:r>
              <a:rPr lang="en-AU" dirty="0"/>
              <a:t>Copyright © 2019 Mathew Dickerson </a:t>
            </a:r>
          </a:p>
          <a:p>
            <a:pPr algn="ctr">
              <a:buNone/>
            </a:pPr>
            <a:r>
              <a:rPr lang="en-AU" dirty="0"/>
              <a:t>All rights reserved</a:t>
            </a:r>
          </a:p>
          <a:p>
            <a:endParaRPr lang="en-A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79646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AU" sz="4200" dirty="0"/>
              <a:t>Chinese Whispers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D43D8-E1C8-4C3F-BE67-D6CA5C6C3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5" r="2978"/>
          <a:stretch/>
        </p:blipFill>
        <p:spPr>
          <a:xfrm>
            <a:off x="-2084" y="757133"/>
            <a:ext cx="9143999" cy="612234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410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733800" y="6324600"/>
            <a:ext cx="1676400" cy="304800"/>
          </a:xfrm>
          <a:prstGeom prst="rect">
            <a:avLst/>
          </a:prstGeom>
          <a:noFill/>
        </p:spPr>
        <p:txBody>
          <a:bodyPr/>
          <a:lstStyle/>
          <a:p>
            <a:fld id="{AB948778-D93A-40F6-9A6D-F112CE7823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1224136"/>
          </a:xfrm>
        </p:spPr>
        <p:txBody>
          <a:bodyPr/>
          <a:lstStyle/>
          <a:p>
            <a:pPr algn="ctr">
              <a:buFont typeface="Times" pitchFamily="18" charset="0"/>
              <a:buNone/>
              <a:defRPr/>
            </a:pPr>
            <a:r>
              <a:rPr lang="en-AU" sz="8000" b="1" cap="small" dirty="0">
                <a:solidFill>
                  <a:srgbClr val="FFFF00"/>
                </a:solidFill>
              </a:rPr>
              <a:t>ORIGINAL MESSAGE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2564904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22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5400" cap="small" dirty="0">
                <a:solidFill>
                  <a:srgbClr val="FFFF00"/>
                </a:solidFill>
              </a:rPr>
              <a:t>Cost shifting to local government is good because people have more confidence in the State Government.</a:t>
            </a:r>
          </a:p>
        </p:txBody>
      </p:sp>
    </p:spTree>
    <p:extLst>
      <p:ext uri="{BB962C8B-B14F-4D97-AF65-F5344CB8AC3E}">
        <p14:creationId xmlns:p14="http://schemas.microsoft.com/office/powerpoint/2010/main" val="1230487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79646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AU" sz="4200" dirty="0"/>
              <a:t>Urban Myth from World War 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D6541D-D8EF-496B-8767-B50DD554B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9" t="5421" r="2386" b="10153"/>
          <a:stretch/>
        </p:blipFill>
        <p:spPr>
          <a:xfrm>
            <a:off x="161764" y="667708"/>
            <a:ext cx="8820472" cy="61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79646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AU" sz="4200" dirty="0"/>
              <a:t>Community Needs Survey 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F23DFE-5253-46DB-AEFA-8A1E12FDD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045268"/>
              </p:ext>
            </p:extLst>
          </p:nvPr>
        </p:nvGraphicFramePr>
        <p:xfrm>
          <a:off x="147638" y="860251"/>
          <a:ext cx="8848724" cy="595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37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World has Changed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01" y="1328774"/>
            <a:ext cx="8507288" cy="5196570"/>
          </a:xfrm>
        </p:spPr>
        <p:txBody>
          <a:bodyPr/>
          <a:lstStyle/>
          <a:p>
            <a:r>
              <a:rPr lang="en-AU" dirty="0"/>
              <a:t>24 Jun 1989: Internet in Australia. </a:t>
            </a:r>
            <a:r>
              <a:rPr lang="en-AU" dirty="0">
                <a:solidFill>
                  <a:srgbClr val="FF0000"/>
                </a:solidFill>
              </a:rPr>
              <a:t>Now 89%.</a:t>
            </a:r>
          </a:p>
          <a:p>
            <a:r>
              <a:rPr lang="en-AU" dirty="0"/>
              <a:t>1997: 71% Print News Read Weekly. </a:t>
            </a:r>
            <a:r>
              <a:rPr lang="en-AU" dirty="0">
                <a:solidFill>
                  <a:srgbClr val="FF0000"/>
                </a:solidFill>
              </a:rPr>
              <a:t>Now 36%.</a:t>
            </a:r>
          </a:p>
          <a:p>
            <a:r>
              <a:rPr lang="en-AU" dirty="0"/>
              <a:t>4 Feb 2004: Facebook introduced. </a:t>
            </a:r>
            <a:r>
              <a:rPr lang="en-AU" dirty="0">
                <a:solidFill>
                  <a:srgbClr val="FF0000"/>
                </a:solidFill>
              </a:rPr>
              <a:t>Now 2.27B.</a:t>
            </a:r>
          </a:p>
          <a:p>
            <a:r>
              <a:rPr lang="en-AU" dirty="0"/>
              <a:t>2011 – More news was read online than offline.</a:t>
            </a:r>
          </a:p>
          <a:p>
            <a:r>
              <a:rPr lang="en-AU" dirty="0"/>
              <a:t>22 March 2012 – My lightbulb moment.</a:t>
            </a:r>
          </a:p>
          <a:p>
            <a:pPr lvl="1"/>
            <a:r>
              <a:rPr lang="en-AU" dirty="0"/>
              <a:t>Capture of Malcolm Naden.</a:t>
            </a:r>
          </a:p>
          <a:p>
            <a:pPr lvl="1"/>
            <a:r>
              <a:rPr lang="en-AU" dirty="0"/>
              <a:t>Time to get on-board…</a:t>
            </a:r>
          </a:p>
        </p:txBody>
      </p:sp>
    </p:spTree>
    <p:extLst>
      <p:ext uri="{BB962C8B-B14F-4D97-AF65-F5344CB8AC3E}">
        <p14:creationId xmlns:p14="http://schemas.microsoft.com/office/powerpoint/2010/main" val="47261563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Facebook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01" y="1196752"/>
            <a:ext cx="8507288" cy="5196570"/>
          </a:xfrm>
        </p:spPr>
        <p:txBody>
          <a:bodyPr/>
          <a:lstStyle/>
          <a:p>
            <a:r>
              <a:rPr lang="en-AU" dirty="0"/>
              <a:t>76% of all Australians on Facebook (&gt;14yo).</a:t>
            </a:r>
          </a:p>
          <a:p>
            <a:r>
              <a:rPr lang="en-AU" dirty="0"/>
              <a:t>43% receive their news via Facebook.</a:t>
            </a:r>
          </a:p>
          <a:p>
            <a:r>
              <a:rPr lang="en-AU" dirty="0"/>
              <a:t>Check in 8 times/day for a total of 58 mins/day.</a:t>
            </a:r>
          </a:p>
          <a:p>
            <a:r>
              <a:rPr lang="en-AU" dirty="0"/>
              <a:t>50% of 18-24yo wake up and check Facebook.</a:t>
            </a:r>
          </a:p>
          <a:p>
            <a:r>
              <a:rPr lang="en-AU" dirty="0"/>
              <a:t>Penetration of social media in Australia.</a:t>
            </a:r>
          </a:p>
          <a:p>
            <a:pPr lvl="1"/>
            <a:r>
              <a:rPr lang="en-AU" dirty="0"/>
              <a:t>95% of all users 12-24yo.</a:t>
            </a:r>
          </a:p>
          <a:p>
            <a:pPr lvl="1"/>
            <a:r>
              <a:rPr lang="en-AU" dirty="0"/>
              <a:t>89% of all users 25-54yo.</a:t>
            </a:r>
          </a:p>
          <a:p>
            <a:pPr lvl="1"/>
            <a:r>
              <a:rPr lang="en-AU" dirty="0"/>
              <a:t>57% of all users 55+…</a:t>
            </a:r>
          </a:p>
        </p:txBody>
      </p:sp>
    </p:spTree>
    <p:extLst>
      <p:ext uri="{BB962C8B-B14F-4D97-AF65-F5344CB8AC3E}">
        <p14:creationId xmlns:p14="http://schemas.microsoft.com/office/powerpoint/2010/main" val="146684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79646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79646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AU" sz="4200" dirty="0"/>
              <a:t>Community Needs Survey Results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CF23DFE-5253-46DB-AEFA-8A1E12FDD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356278"/>
              </p:ext>
            </p:extLst>
          </p:nvPr>
        </p:nvGraphicFramePr>
        <p:xfrm>
          <a:off x="147638" y="860251"/>
          <a:ext cx="8848724" cy="595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24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733800" y="6324600"/>
            <a:ext cx="1676400" cy="304800"/>
          </a:xfrm>
          <a:prstGeom prst="rect">
            <a:avLst/>
          </a:prstGeom>
          <a:noFill/>
        </p:spPr>
        <p:txBody>
          <a:bodyPr/>
          <a:lstStyle/>
          <a:p>
            <a:fld id="{AB948778-D93A-40F6-9A6D-F112CE7823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1224136"/>
          </a:xfrm>
        </p:spPr>
        <p:txBody>
          <a:bodyPr/>
          <a:lstStyle/>
          <a:p>
            <a:pPr algn="ctr">
              <a:buFont typeface="Times" pitchFamily="18" charset="0"/>
              <a:buNone/>
              <a:defRPr/>
            </a:pPr>
            <a:r>
              <a:rPr lang="en-AU" sz="8000" b="1" cap="small" dirty="0">
                <a:solidFill>
                  <a:srgbClr val="FFFF00"/>
                </a:solidFill>
              </a:rPr>
              <a:t>CONVINCED?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2564904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22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6600" cap="small" dirty="0">
                <a:solidFill>
                  <a:srgbClr val="FFFF00"/>
                </a:solidFill>
              </a:rPr>
              <a:t>What are the important tips to communicate the message?</a:t>
            </a:r>
          </a:p>
        </p:txBody>
      </p:sp>
    </p:spTree>
    <p:extLst>
      <p:ext uri="{BB962C8B-B14F-4D97-AF65-F5344CB8AC3E}">
        <p14:creationId xmlns:p14="http://schemas.microsoft.com/office/powerpoint/2010/main" val="2042844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6034</TotalTime>
  <Words>308</Words>
  <Application>Microsoft Office PowerPoint</Application>
  <PresentationFormat>On-screen Show (4:3)</PresentationFormat>
  <Paragraphs>53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</vt:lpstr>
      <vt:lpstr>Office Theme</vt:lpstr>
      <vt:lpstr>Mathew Dickerson</vt:lpstr>
      <vt:lpstr>PowerPoint Presentation</vt:lpstr>
      <vt:lpstr>PowerPoint Presentation</vt:lpstr>
      <vt:lpstr>PowerPoint Presentation</vt:lpstr>
      <vt:lpstr>PowerPoint Presentation</vt:lpstr>
      <vt:lpstr>The World has Changed</vt:lpstr>
      <vt:lpstr>Facebook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Western Division Councils of NSW Annual Conference Use of Social Media in  Local Government</vt:lpstr>
    </vt:vector>
  </TitlesOfParts>
  <Manager>md@mathewdickerson.com</Manager>
  <Company>Small Business Ru!es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Wimmera</dc:title>
  <dc:subject>Leadership Wimmera</dc:subject>
  <dc:creator>md@mathewdickerson.com</dc:creator>
  <cp:lastModifiedBy>Mathew Dickerson</cp:lastModifiedBy>
  <cp:revision>432</cp:revision>
  <dcterms:created xsi:type="dcterms:W3CDTF">2008-10-21T23:22:24Z</dcterms:created>
  <dcterms:modified xsi:type="dcterms:W3CDTF">2019-02-24T21:49:10Z</dcterms:modified>
</cp:coreProperties>
</file>