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14"/>
  </p:notesMasterIdLst>
  <p:handoutMasterIdLst>
    <p:handoutMasterId r:id="rId15"/>
  </p:handoutMasterIdLst>
  <p:sldIdLst>
    <p:sldId id="264" r:id="rId2"/>
    <p:sldId id="257" r:id="rId3"/>
    <p:sldId id="290" r:id="rId4"/>
    <p:sldId id="265" r:id="rId5"/>
    <p:sldId id="295" r:id="rId6"/>
    <p:sldId id="279" r:id="rId7"/>
    <p:sldId id="281" r:id="rId8"/>
    <p:sldId id="283" r:id="rId9"/>
    <p:sldId id="305" r:id="rId10"/>
    <p:sldId id="275" r:id="rId11"/>
    <p:sldId id="272" r:id="rId12"/>
    <p:sldId id="261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ranii Dambiec" initials="TD" lastIdx="1" clrIdx="0">
    <p:extLst>
      <p:ext uri="{19B8F6BF-5375-455C-9EA6-DF929625EA0E}">
        <p15:presenceInfo xmlns:p15="http://schemas.microsoft.com/office/powerpoint/2012/main" userId="S-1-5-21-1695369228-343498085-1866566015-163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63606" autoAdjust="0"/>
  </p:normalViewPr>
  <p:slideViewPr>
    <p:cSldViewPr snapToGrid="0">
      <p:cViewPr varScale="1">
        <p:scale>
          <a:sx n="65" d="100"/>
          <a:sy n="65" d="100"/>
        </p:scale>
        <p:origin x="1224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265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FDCAF-1CE9-499B-840A-31345EE44F4B}" type="datetimeFigureOut">
              <a:rPr lang="en-AU" smtClean="0"/>
              <a:t>26/02/2019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D4F3D-0B5E-472E-A017-DA2DF02D54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3052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385D7-F93E-4042-892D-3E8850036B8E}" type="datetimeFigureOut">
              <a:rPr lang="en-AU" smtClean="0"/>
              <a:t>26/02/2019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B9376-3479-4413-AAD8-C1C6F0852E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6766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B9376-3479-4413-AAD8-C1C6F0852E40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5156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B9376-3479-4413-AAD8-C1C6F0852E40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1683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B9376-3479-4413-AAD8-C1C6F0852E40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9561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B9376-3479-4413-AAD8-C1C6F0852E40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5634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B9376-3479-4413-AAD8-C1C6F0852E4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2578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B9376-3479-4413-AAD8-C1C6F0852E40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1982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B9376-3479-4413-AAD8-C1C6F0852E40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1114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B9376-3479-4413-AAD8-C1C6F0852E40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317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B9376-3479-4413-AAD8-C1C6F0852E40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9650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About 40-50km of river above</a:t>
            </a:r>
            <a:r>
              <a:rPr lang="en-AU" baseline="0" dirty="0" smtClean="0"/>
              <a:t> Weir 32…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B9376-3479-4413-AAD8-C1C6F0852E40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5469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Pictures</a:t>
            </a:r>
            <a:r>
              <a:rPr lang="en-AU" baseline="0" dirty="0" smtClean="0"/>
              <a:t> show stratification or separation of water as a result of temperature and reinforce the previous graphs that show the absence as a result of mixing.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B9376-3479-4413-AAD8-C1C6F0852E40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6202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1: Annual A-class extraction volume, sourced from NSW DPI (pre-2012) and the NSW Water Register (post-2012)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B9376-3479-4413-AAD8-C1C6F0852E40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9891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622" y="2107765"/>
            <a:ext cx="3785292" cy="2184400"/>
          </a:xfrm>
        </p:spPr>
        <p:txBody>
          <a:bodyPr lIns="0" tIns="0" rIns="0" bIns="0" anchor="ctr" anchorCtr="0">
            <a:normAutofit/>
          </a:bodyPr>
          <a:lstStyle>
            <a:lvl1pPr algn="l">
              <a:lnSpc>
                <a:spcPct val="80000"/>
              </a:lnSpc>
              <a:defRPr sz="4125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622" y="4691126"/>
            <a:ext cx="3785292" cy="834898"/>
          </a:xfrm>
        </p:spPr>
        <p:txBody>
          <a:bodyPr lIns="0" tIns="0" rIns="0" bIns="0" anchor="b" anchorCtr="0"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04622" y="6323949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C481D-89F0-42EF-B620-60A47C6610B6}" type="datetime3">
              <a:rPr lang="en-US" smtClean="0"/>
              <a:t>26 February 2019</a:t>
            </a:fld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411" y="5748540"/>
            <a:ext cx="3939840" cy="83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86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E51E-410B-47E6-B53B-AF84E5D4A21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04813" y="3551532"/>
            <a:ext cx="3124200" cy="2344445"/>
          </a:xfrm>
        </p:spPr>
        <p:txBody>
          <a:bodyPr anchor="t" anchorCtr="0"/>
          <a:lstStyle>
            <a:lvl1pPr marL="0" indent="0">
              <a:buNone/>
              <a:defRPr lang="en-AU" sz="2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buNone/>
            </a:pPr>
            <a:r>
              <a:rPr lang="en-AU" dirty="0" smtClean="0"/>
              <a:t>Your text</a:t>
            </a:r>
          </a:p>
          <a:p>
            <a:pPr lvl="0"/>
            <a:endParaRPr lang="en-US" dirty="0" smtClean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/>
          </p:nvPr>
        </p:nvSpPr>
        <p:spPr>
          <a:xfrm>
            <a:off x="3823924" y="947317"/>
            <a:ext cx="4990892" cy="5376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350" b="0" i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404623" y="943721"/>
            <a:ext cx="3124391" cy="234444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4622" y="150625"/>
            <a:ext cx="3086100" cy="365125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04622" y="6323949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51F8-0D7A-4683-BD78-2E2E93AB4598}" type="datetime3">
              <a:rPr lang="en-US" smtClean="0"/>
              <a:t>26 February 2019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9397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0" y="2014154"/>
            <a:ext cx="9144000" cy="4843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350" b="0" i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0719-0962-4567-BA7C-468861D13475}" type="datetime3">
              <a:rPr lang="en-US" smtClean="0"/>
              <a:t>26 February 2019</a:t>
            </a:fld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E51E-410B-47E6-B53B-AF84E5D4A21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4622" y="150625"/>
            <a:ext cx="3086100" cy="365125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4890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622" y="932608"/>
            <a:ext cx="3785292" cy="1800082"/>
          </a:xfrm>
        </p:spPr>
        <p:txBody>
          <a:bodyPr lIns="0" tIns="0" rIns="0" bIns="0" anchor="ctr" anchorCtr="0">
            <a:normAutofit/>
          </a:bodyPr>
          <a:lstStyle>
            <a:lvl1pPr algn="l">
              <a:lnSpc>
                <a:spcPct val="80000"/>
              </a:lnSpc>
              <a:defRPr sz="4125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04622" y="6323949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1552F-3F35-4872-AC58-DBC548C393F5}" type="datetime3">
              <a:rPr lang="en-US" smtClean="0"/>
              <a:t>26 February 2019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404622" y="3134626"/>
            <a:ext cx="3785292" cy="147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AU" sz="1400" b="1" dirty="0" smtClean="0">
                <a:solidFill>
                  <a:srgbClr val="5F60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Office locations</a:t>
            </a:r>
            <a:r>
              <a:rPr lang="en-AU" sz="1400" dirty="0" smtClean="0">
                <a:solidFill>
                  <a:srgbClr val="5F60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1400" dirty="0" smtClean="0">
                <a:solidFill>
                  <a:srgbClr val="5F60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AU" sz="1400" dirty="0" smtClean="0">
                <a:solidFill>
                  <a:srgbClr val="5F60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Adelaide</a:t>
            </a:r>
            <a:br>
              <a:rPr lang="en-AU" sz="1400" dirty="0" smtClean="0">
                <a:solidFill>
                  <a:srgbClr val="5F60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AU" sz="1400" dirty="0" smtClean="0">
                <a:solidFill>
                  <a:srgbClr val="5F60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Albury-Wodonga</a:t>
            </a:r>
            <a:br>
              <a:rPr lang="en-AU" sz="1400" dirty="0" smtClean="0">
                <a:solidFill>
                  <a:srgbClr val="5F60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AU" sz="1400" dirty="0" smtClean="0">
                <a:solidFill>
                  <a:srgbClr val="5F60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Canberra</a:t>
            </a:r>
            <a:br>
              <a:rPr lang="en-AU" sz="1400" dirty="0" smtClean="0">
                <a:solidFill>
                  <a:srgbClr val="5F60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AU" sz="1400" dirty="0" smtClean="0">
                <a:solidFill>
                  <a:srgbClr val="5F60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Goondiwindi</a:t>
            </a:r>
            <a:r>
              <a:rPr lang="en-AU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AU" sz="1400" dirty="0" smtClean="0">
                <a:solidFill>
                  <a:srgbClr val="5F606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Toowoomba</a:t>
            </a:r>
            <a:endParaRPr lang="en-AU" sz="1400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411" y="5748540"/>
            <a:ext cx="3939840" cy="830890"/>
          </a:xfrm>
          <a:prstGeom prst="rect">
            <a:avLst/>
          </a:prstGeom>
        </p:spPr>
      </p:pic>
      <p:grpSp>
        <p:nvGrpSpPr>
          <p:cNvPr id="30" name="Group 29"/>
          <p:cNvGrpSpPr/>
          <p:nvPr userDrawn="1"/>
        </p:nvGrpSpPr>
        <p:grpSpPr>
          <a:xfrm>
            <a:off x="404622" y="5447688"/>
            <a:ext cx="3936392" cy="300852"/>
            <a:chOff x="539496" y="4911358"/>
            <a:chExt cx="3936392" cy="300852"/>
          </a:xfrm>
        </p:grpSpPr>
        <p:grpSp>
          <p:nvGrpSpPr>
            <p:cNvPr id="31" name="Group 30"/>
            <p:cNvGrpSpPr/>
            <p:nvPr/>
          </p:nvGrpSpPr>
          <p:grpSpPr>
            <a:xfrm>
              <a:off x="539496" y="4911358"/>
              <a:ext cx="2092433" cy="300852"/>
              <a:chOff x="539496" y="4911358"/>
              <a:chExt cx="2092433" cy="300852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906446" y="4911358"/>
                <a:ext cx="1725483" cy="30085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AU" sz="1700" b="0" dirty="0" smtClean="0">
                    <a:solidFill>
                      <a:srgbClr val="5F606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mdba.gov.au</a:t>
                </a:r>
                <a:endParaRPr lang="en-AU" sz="1700" b="0" dirty="0"/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496" y="4926784"/>
                <a:ext cx="270000" cy="270000"/>
              </a:xfrm>
              <a:prstGeom prst="rect">
                <a:avLst/>
              </a:prstGeom>
            </p:spPr>
          </p:pic>
        </p:grpSp>
        <p:grpSp>
          <p:nvGrpSpPr>
            <p:cNvPr id="32" name="Group 31"/>
            <p:cNvGrpSpPr/>
            <p:nvPr/>
          </p:nvGrpSpPr>
          <p:grpSpPr>
            <a:xfrm>
              <a:off x="2390191" y="4924150"/>
              <a:ext cx="2085697" cy="275268"/>
              <a:chOff x="2631929" y="4926784"/>
              <a:chExt cx="2085697" cy="275268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2992143" y="4926784"/>
                <a:ext cx="1725483" cy="27526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AU" sz="1700" b="0" dirty="0" smtClean="0">
                    <a:solidFill>
                      <a:srgbClr val="5F606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1800 630 114</a:t>
                </a:r>
                <a:endParaRPr lang="en-AU" sz="1700" b="0" dirty="0"/>
              </a:p>
            </p:txBody>
          </p: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1929" y="4929418"/>
                <a:ext cx="270000" cy="270000"/>
              </a:xfrm>
              <a:prstGeom prst="rect">
                <a:avLst/>
              </a:prstGeom>
            </p:spPr>
          </p:pic>
        </p:grpSp>
      </p:grpSp>
      <p:grpSp>
        <p:nvGrpSpPr>
          <p:cNvPr id="37" name="Group 36"/>
          <p:cNvGrpSpPr/>
          <p:nvPr userDrawn="1"/>
        </p:nvGrpSpPr>
        <p:grpSpPr>
          <a:xfrm>
            <a:off x="404622" y="5787391"/>
            <a:ext cx="3604306" cy="300852"/>
            <a:chOff x="539496" y="5408716"/>
            <a:chExt cx="3604306" cy="300852"/>
          </a:xfrm>
        </p:grpSpPr>
        <p:sp>
          <p:nvSpPr>
            <p:cNvPr id="38" name="Rectangle 37"/>
            <p:cNvSpPr/>
            <p:nvPr userDrawn="1"/>
          </p:nvSpPr>
          <p:spPr>
            <a:xfrm>
              <a:off x="906580" y="5408716"/>
              <a:ext cx="3237222" cy="30085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AU" sz="1700" b="0" dirty="0" smtClean="0">
                  <a:solidFill>
                    <a:srgbClr val="5F60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engagement@mdba.gov.au</a:t>
              </a:r>
              <a:endParaRPr lang="en-AU" sz="1700" b="0" dirty="0"/>
            </a:p>
          </p:txBody>
        </p:sp>
        <p:pic>
          <p:nvPicPr>
            <p:cNvPr id="39" name="Picture 38"/>
            <p:cNvPicPr>
              <a:picLocks noChangeAspect="1"/>
            </p:cNvPicPr>
            <p:nvPr userDrawn="1"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496" y="5424142"/>
              <a:ext cx="270000" cy="27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4756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622" y="150623"/>
            <a:ext cx="30861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04622" y="2107765"/>
            <a:ext cx="5231551" cy="2184400"/>
          </a:xfrm>
        </p:spPr>
        <p:txBody>
          <a:bodyPr lIns="0" tIns="0" rIns="0" bIns="0" anchor="ctr" anchorCtr="0">
            <a:normAutofit/>
          </a:bodyPr>
          <a:lstStyle>
            <a:lvl1pPr algn="l">
              <a:lnSpc>
                <a:spcPct val="80000"/>
              </a:lnSpc>
              <a:defRPr sz="4125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04622" y="4691126"/>
            <a:ext cx="5231551" cy="834898"/>
          </a:xfrm>
        </p:spPr>
        <p:txBody>
          <a:bodyPr lIns="0" tIns="0" rIns="0" bIns="0" anchor="b" anchorCtr="0"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04622" y="6323947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C7671-717B-4B13-AAF0-371A0C5724A1}" type="datetime3">
              <a:rPr lang="en-US" smtClean="0"/>
              <a:t>26 February 2019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311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E51E-410B-47E6-B53B-AF84E5D4A21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04623" y="1985575"/>
            <a:ext cx="7472810" cy="406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04622" y="6323949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9B364-87EA-4422-8886-736C17A0E50A}" type="datetime3">
              <a:rPr lang="en-US" smtClean="0"/>
              <a:t>26 February 2019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57328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5000" y="1987425"/>
            <a:ext cx="3886200" cy="406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5351" y="1987425"/>
            <a:ext cx="3886200" cy="406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E51E-410B-47E6-B53B-AF84E5D4A21B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04622" y="932608"/>
            <a:ext cx="7886700" cy="716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>
          <a:xfrm>
            <a:off x="404622" y="6323949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4B003-CBB8-4873-87BD-6917E82B4915}" type="datetime3">
              <a:rPr lang="en-US" smtClean="0"/>
              <a:t>26 February 2019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2358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sli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5000" y="1987425"/>
            <a:ext cx="2691900" cy="406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0051" y="1987425"/>
            <a:ext cx="5251500" cy="406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94151" y="150625"/>
            <a:ext cx="2057400" cy="365125"/>
          </a:xfrm>
        </p:spPr>
        <p:txBody>
          <a:bodyPr/>
          <a:lstStyle/>
          <a:p>
            <a:fld id="{49A4E51E-410B-47E6-B53B-AF84E5D4A21B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04622" y="932608"/>
            <a:ext cx="7886700" cy="716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>
          <a:xfrm>
            <a:off x="404622" y="6323949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91152-28AC-4789-BC49-D7803D157102}" type="datetime3">
              <a:rPr lang="en-US" smtClean="0"/>
              <a:t>26 February 2019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180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sli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59651" y="1987425"/>
            <a:ext cx="2691900" cy="406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622" y="1987425"/>
            <a:ext cx="5251500" cy="406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94151" y="150625"/>
            <a:ext cx="2057400" cy="365125"/>
          </a:xfrm>
        </p:spPr>
        <p:txBody>
          <a:bodyPr/>
          <a:lstStyle/>
          <a:p>
            <a:fld id="{49A4E51E-410B-47E6-B53B-AF84E5D4A21B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04622" y="932608"/>
            <a:ext cx="7886700" cy="716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>
          <a:xfrm>
            <a:off x="404622" y="6323949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5E10A-008C-4903-99C9-5E7122B925E2}" type="datetime3">
              <a:rPr lang="en-US" smtClean="0"/>
              <a:t>26 February 2019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12637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E51E-410B-47E6-B53B-AF84E5D4A21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04623" y="1987425"/>
            <a:ext cx="3868340" cy="503280"/>
          </a:xfrm>
        </p:spPr>
        <p:txBody>
          <a:bodyPr anchor="b">
            <a:normAutofit/>
          </a:bodyPr>
          <a:lstStyle>
            <a:lvl1pPr marL="0" indent="0">
              <a:buNone/>
              <a:defRPr sz="2025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04623" y="2644350"/>
            <a:ext cx="3868340" cy="33352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4160" y="1987425"/>
            <a:ext cx="3887391" cy="5032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2025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marL="0" lv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4864160" y="2644350"/>
            <a:ext cx="3887391" cy="33352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404622" y="6323949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B1413-975D-458A-8E33-1B5DF2B17E07}" type="datetime3">
              <a:rPr lang="en-US" smtClean="0"/>
              <a:t>26 February 2019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073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94151" y="150625"/>
            <a:ext cx="2057400" cy="365125"/>
          </a:xfrm>
        </p:spPr>
        <p:txBody>
          <a:bodyPr/>
          <a:lstStyle/>
          <a:p>
            <a:fld id="{49A4E51E-410B-47E6-B53B-AF84E5D4A21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04622" y="4902200"/>
            <a:ext cx="2511000" cy="10984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25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04622" y="2016004"/>
            <a:ext cx="2511000" cy="25813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551" y="4902200"/>
            <a:ext cx="2511000" cy="10984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lang="en-US" sz="2025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marL="0" lvl="0" indent="0" algn="ctr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3322586" y="2016004"/>
            <a:ext cx="2511000" cy="25813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6240551" y="2016004"/>
            <a:ext cx="2511000" cy="25813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322586" y="4902200"/>
            <a:ext cx="2511000" cy="10984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lang="en-US" sz="2025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5"/>
          </p:nvPr>
        </p:nvSpPr>
        <p:spPr>
          <a:xfrm>
            <a:off x="404622" y="6323949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99C13-8C24-4882-8BCC-287760CFED8F}" type="datetime3">
              <a:rPr lang="en-US" smtClean="0"/>
              <a:t>26 February 2019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569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95AB-343E-4E45-9E84-237C59E4B772}" type="datetime3">
              <a:rPr lang="en-US" smtClean="0"/>
              <a:t>26 February 2019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E51E-410B-47E6-B53B-AF84E5D4A21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9001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E51E-410B-47E6-B53B-AF84E5D4A21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04622" y="6323949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8B027-590A-4F5D-8831-280B7167F155}" type="datetime3">
              <a:rPr lang="en-US" smtClean="0"/>
              <a:t>26 February 2019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8845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4622" y="932608"/>
            <a:ext cx="7886700" cy="716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623" y="1985575"/>
            <a:ext cx="7472810" cy="406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4622" y="6323949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A92B1-6472-4A26-9D63-04735F15DCD6}" type="datetime3">
              <a:rPr lang="en-US" smtClean="0"/>
              <a:t>26 February 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622" y="150625"/>
            <a:ext cx="30861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4151" y="15062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4E51E-410B-47E6-B53B-AF84E5D4A21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489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702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1" r:id="rId12"/>
    <p:sldLayoutId id="2147483703" r:id="rId1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675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120000"/>
        </a:lnSpc>
        <a:spcBef>
          <a:spcPts val="750"/>
        </a:spcBef>
        <a:spcAft>
          <a:spcPts val="375"/>
        </a:spcAft>
        <a:buFont typeface="Arial" panose="020B0604020202020204" pitchFamily="34" charset="0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120000"/>
        </a:lnSpc>
        <a:spcBef>
          <a:spcPts val="375"/>
        </a:spcBef>
        <a:spcAft>
          <a:spcPts val="375"/>
        </a:spcAft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120000"/>
        </a:lnSpc>
        <a:spcBef>
          <a:spcPts val="375"/>
        </a:spcBef>
        <a:spcAft>
          <a:spcPts val="375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120000"/>
        </a:lnSpc>
        <a:spcBef>
          <a:spcPts val="375"/>
        </a:spcBef>
        <a:spcAft>
          <a:spcPts val="375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120000"/>
        </a:lnSpc>
        <a:spcBef>
          <a:spcPts val="375"/>
        </a:spcBef>
        <a:spcAft>
          <a:spcPts val="375"/>
        </a:spcAft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dba.gov.au/sites/default/files/pubs/MDBA-2018-report-%20card-basin-plan-implementation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64986" y="2517667"/>
            <a:ext cx="5012410" cy="2583361"/>
          </a:xfrm>
        </p:spPr>
        <p:txBody>
          <a:bodyPr>
            <a:normAutofit fontScale="90000"/>
          </a:bodyPr>
          <a:lstStyle/>
          <a:p>
            <a:r>
              <a:rPr lang="en-AU" sz="4900" dirty="0" smtClean="0"/>
              <a:t>Update on Murray-Darling Basin Plan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sz="2700" dirty="0" smtClean="0"/>
              <a:t>Russell James</a:t>
            </a:r>
            <a:br>
              <a:rPr lang="en-AU" sz="2700" dirty="0" smtClean="0"/>
            </a:br>
            <a:r>
              <a:rPr lang="en-AU" sz="2700" dirty="0"/>
              <a:t>Executive Director</a:t>
            </a:r>
            <a:br>
              <a:rPr lang="en-AU" sz="2700" dirty="0"/>
            </a:br>
            <a:r>
              <a:rPr lang="en-AU" sz="2700" dirty="0" smtClean="0"/>
              <a:t>Office of Compliance </a:t>
            </a:r>
            <a:br>
              <a:rPr lang="en-AU" sz="2700" dirty="0" smtClean="0"/>
            </a:br>
            <a:r>
              <a:rPr lang="en-AU" sz="2700" dirty="0"/>
              <a:t/>
            </a:r>
            <a:br>
              <a:rPr lang="en-AU" sz="2700" dirty="0"/>
            </a:br>
            <a:r>
              <a:rPr lang="en-AU" sz="2700" dirty="0" smtClean="0"/>
              <a:t>26 February 2019</a:t>
            </a:r>
            <a:endParaRPr lang="en-AU" sz="2700" dirty="0"/>
          </a:p>
        </p:txBody>
      </p:sp>
    </p:spTree>
    <p:extLst>
      <p:ext uri="{BB962C8B-B14F-4D97-AF65-F5344CB8AC3E}">
        <p14:creationId xmlns:p14="http://schemas.microsoft.com/office/powerpoint/2010/main" val="134571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198B027-590A-4F5D-8831-280B7167F155}" type="datetime3">
              <a:rPr lang="en-US" smtClean="0"/>
              <a:t>26 February 2019</a:t>
            </a:fld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22" y="74528"/>
            <a:ext cx="8034108" cy="567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46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622" y="748363"/>
            <a:ext cx="7886700" cy="716400"/>
          </a:xfrm>
        </p:spPr>
        <p:txBody>
          <a:bodyPr/>
          <a:lstStyle/>
          <a:p>
            <a:r>
              <a:rPr lang="en-AU" dirty="0" smtClean="0"/>
              <a:t>Response to SA Royal Commission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105" y="1464763"/>
            <a:ext cx="8441928" cy="5256759"/>
          </a:xfrm>
        </p:spPr>
        <p:txBody>
          <a:bodyPr>
            <a:normAutofit fontScale="85000" lnSpcReduction="20000"/>
          </a:bodyPr>
          <a:lstStyle/>
          <a:p>
            <a:r>
              <a:rPr lang="en-AU" dirty="0" smtClean="0"/>
              <a:t>Effectively recommends starting Basin Plan again – a disaster</a:t>
            </a:r>
          </a:p>
          <a:p>
            <a:r>
              <a:rPr lang="en-AU" dirty="0" smtClean="0"/>
              <a:t>Basin Plan is a good starting point</a:t>
            </a:r>
          </a:p>
          <a:p>
            <a:r>
              <a:rPr lang="en-AU" dirty="0" smtClean="0"/>
              <a:t>When Basin Plan implemented we will have</a:t>
            </a:r>
          </a:p>
          <a:p>
            <a:pPr lvl="1"/>
            <a:r>
              <a:rPr lang="en-AU" dirty="0" smtClean="0"/>
              <a:t>around 20% or equivalent less extraction on average</a:t>
            </a:r>
          </a:p>
          <a:p>
            <a:pPr lvl="1"/>
            <a:r>
              <a:rPr lang="en-AU" dirty="0" smtClean="0"/>
              <a:t>more efficient irrigation </a:t>
            </a:r>
          </a:p>
          <a:p>
            <a:pPr lvl="1"/>
            <a:r>
              <a:rPr lang="en-AU" dirty="0" smtClean="0"/>
              <a:t>better protection of environmental flows</a:t>
            </a:r>
          </a:p>
          <a:p>
            <a:r>
              <a:rPr lang="en-AU" dirty="0" smtClean="0"/>
              <a:t>MDBA rejects RC claims re maladministration / unlawfulness</a:t>
            </a:r>
          </a:p>
          <a:p>
            <a:pPr lvl="1"/>
            <a:r>
              <a:rPr lang="en-AU" dirty="0" smtClean="0"/>
              <a:t>Plan made lawfully</a:t>
            </a:r>
          </a:p>
          <a:p>
            <a:pPr lvl="1"/>
            <a:r>
              <a:rPr lang="en-AU" dirty="0" smtClean="0"/>
              <a:t>No findings of improper conduct by anyone (including MDBA)</a:t>
            </a:r>
          </a:p>
          <a:p>
            <a:pPr lvl="1"/>
            <a:r>
              <a:rPr lang="en-AU" dirty="0" smtClean="0"/>
              <a:t>Use of best available science / </a:t>
            </a:r>
            <a:r>
              <a:rPr lang="en-AU" dirty="0" smtClean="0"/>
              <a:t>transparency – accept we can do better</a:t>
            </a:r>
            <a:endParaRPr lang="en-AU" dirty="0" smtClean="0"/>
          </a:p>
          <a:p>
            <a:r>
              <a:rPr lang="en-AU" dirty="0" smtClean="0"/>
              <a:t>Best option is to stay the course – address challenges ahead – and continue to adapt in light of new information. 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6559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Thank you.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150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99" y="1928300"/>
            <a:ext cx="2871867" cy="2097087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329678" y="1655510"/>
            <a:ext cx="4999358" cy="2897571"/>
          </a:xfrm>
        </p:spPr>
        <p:txBody>
          <a:bodyPr>
            <a:normAutofit/>
          </a:bodyPr>
          <a:lstStyle/>
          <a:p>
            <a:pPr lvl="1"/>
            <a:r>
              <a:rPr lang="en-AU" sz="2400" dirty="0" smtClean="0"/>
              <a:t>What we do</a:t>
            </a:r>
          </a:p>
          <a:p>
            <a:pPr lvl="1"/>
            <a:r>
              <a:rPr lang="en-AU" sz="2400" dirty="0" smtClean="0"/>
              <a:t>Progress with Basin Plan</a:t>
            </a:r>
          </a:p>
          <a:p>
            <a:pPr lvl="1"/>
            <a:r>
              <a:rPr lang="en-AU" sz="2400" dirty="0" smtClean="0"/>
              <a:t>Climate / hydrology</a:t>
            </a:r>
          </a:p>
          <a:p>
            <a:pPr lvl="1"/>
            <a:r>
              <a:rPr lang="en-AU" sz="2400" dirty="0" smtClean="0"/>
              <a:t>Menindee Lakes &amp; Fish Deaths</a:t>
            </a:r>
          </a:p>
          <a:p>
            <a:pPr lvl="1"/>
            <a:r>
              <a:rPr lang="en-AU" sz="2400" dirty="0" smtClean="0"/>
              <a:t>Response to SA Royal Commission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20870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23770" y="1863159"/>
            <a:ext cx="6518693" cy="3584051"/>
          </a:xfrm>
        </p:spPr>
        <p:txBody>
          <a:bodyPr>
            <a:normAutofit/>
          </a:bodyPr>
          <a:lstStyle/>
          <a:p>
            <a:r>
              <a:rPr lang="en-AU" dirty="0" smtClean="0"/>
              <a:t>The MDBA</a:t>
            </a:r>
          </a:p>
          <a:p>
            <a:pPr lvl="1"/>
            <a:r>
              <a:rPr lang="en-AU" dirty="0" smtClean="0"/>
              <a:t>Develop Basin Plan and ensure compliance</a:t>
            </a:r>
          </a:p>
          <a:p>
            <a:pPr lvl="1"/>
            <a:r>
              <a:rPr lang="en-AU" dirty="0" smtClean="0"/>
              <a:t>Operate the River Murray System </a:t>
            </a:r>
            <a:endParaRPr lang="en-AU" dirty="0"/>
          </a:p>
          <a:p>
            <a:pPr marL="171446" lvl="1">
              <a:spcBef>
                <a:spcPts val="750"/>
              </a:spcBef>
            </a:pPr>
            <a:r>
              <a:rPr lang="en-AU" sz="2550" dirty="0" smtClean="0"/>
              <a:t>Partnership with Basin </a:t>
            </a:r>
            <a:r>
              <a:rPr lang="en-AU" sz="2550" dirty="0"/>
              <a:t>state governments</a:t>
            </a:r>
          </a:p>
          <a:p>
            <a:r>
              <a:rPr lang="en-AU" dirty="0" smtClean="0"/>
              <a:t>Commonwealth Environmental Water Holder</a:t>
            </a:r>
          </a:p>
          <a:p>
            <a:r>
              <a:rPr lang="en-AU" dirty="0" smtClean="0"/>
              <a:t>Department of Agriculture and Water Resources</a:t>
            </a:r>
          </a:p>
          <a:p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437" y="747102"/>
            <a:ext cx="2017964" cy="2017964"/>
          </a:xfr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xmlns="" id="{250131F7-F7B8-4FCD-AAA6-D1D79CEE6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we do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19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3525" y="710317"/>
            <a:ext cx="7886700" cy="7164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Progress with Basin Plan - 2018 Report Card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74" y="1281437"/>
            <a:ext cx="6768599" cy="54625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50223"/>
            <a:ext cx="8815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hlinkClick r:id="rId4"/>
              </a:rPr>
              <a:t>https://www.mdba.gov.au/sites/default/files/pubs/MDBA-2018-report-%</a:t>
            </a:r>
            <a:r>
              <a:rPr lang="en-AU" sz="1400" dirty="0" smtClean="0">
                <a:hlinkClick r:id="rId4"/>
              </a:rPr>
              <a:t>20card-basin-plan-implementation.pdf</a:t>
            </a:r>
            <a:endParaRPr lang="en-AU" sz="1400" dirty="0" smtClean="0"/>
          </a:p>
        </p:txBody>
      </p:sp>
    </p:spTree>
    <p:extLst>
      <p:ext uri="{BB962C8B-B14F-4D97-AF65-F5344CB8AC3E}">
        <p14:creationId xmlns:p14="http://schemas.microsoft.com/office/powerpoint/2010/main" val="116718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1236549A-5816-4281-841F-01A2993081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Menindee Lakes and Fish Deaths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265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622" y="740126"/>
            <a:ext cx="7886700" cy="716400"/>
          </a:xfrm>
        </p:spPr>
        <p:txBody>
          <a:bodyPr/>
          <a:lstStyle/>
          <a:p>
            <a:r>
              <a:rPr lang="en-AU" dirty="0" smtClean="0"/>
              <a:t>Menindee Lakes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6" y="1586292"/>
            <a:ext cx="7099279" cy="399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18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Fish Deaths- Extent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22" y="1471942"/>
            <a:ext cx="8252321" cy="493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33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Causes</a:t>
            </a:r>
            <a:endParaRPr lang="en-A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042" y="0"/>
            <a:ext cx="5615732" cy="668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26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621" y="699289"/>
            <a:ext cx="7886700" cy="7164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Annual A-class extractions – Barwon-Darling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4621" y="6323949"/>
            <a:ext cx="4006013" cy="434699"/>
          </a:xfrm>
        </p:spPr>
        <p:txBody>
          <a:bodyPr/>
          <a:lstStyle/>
          <a:p>
            <a:r>
              <a:rPr lang="en-AU" dirty="0" smtClean="0"/>
              <a:t>Source:  NSW DPI (pre 2012) ; NSW Water Register (post 2012)</a:t>
            </a:r>
            <a:endParaRPr lang="en-AU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22" y="1550876"/>
            <a:ext cx="8142415" cy="4871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8109548"/>
      </p:ext>
    </p:extLst>
  </p:cSld>
  <p:clrMapOvr>
    <a:masterClrMapping/>
  </p:clrMapOvr>
</p:sld>
</file>

<file path=ppt/theme/theme1.xml><?xml version="1.0" encoding="utf-8"?>
<a:theme xmlns:a="http://schemas.openxmlformats.org/drawingml/2006/main" name="MDBA (core)">
  <a:themeElements>
    <a:clrScheme name="MDBA">
      <a:dk1>
        <a:srgbClr val="000000"/>
      </a:dk1>
      <a:lt1>
        <a:sysClr val="window" lastClr="FFFFFF"/>
      </a:lt1>
      <a:dk2>
        <a:srgbClr val="0061A1"/>
      </a:dk2>
      <a:lt2>
        <a:srgbClr val="F3F3F3"/>
      </a:lt2>
      <a:accent1>
        <a:srgbClr val="A7A9AC"/>
      </a:accent1>
      <a:accent2>
        <a:srgbClr val="5F6062"/>
      </a:accent2>
      <a:accent3>
        <a:srgbClr val="00A1DE"/>
      </a:accent3>
      <a:accent4>
        <a:srgbClr val="D47600"/>
      </a:accent4>
      <a:accent5>
        <a:srgbClr val="00BD7A"/>
      </a:accent5>
      <a:accent6>
        <a:srgbClr val="A90F3D"/>
      </a:accent6>
      <a:hlink>
        <a:srgbClr val="0061A1"/>
      </a:hlink>
      <a:folHlink>
        <a:srgbClr val="0061A1"/>
      </a:folHlink>
    </a:clrScheme>
    <a:fontScheme name="MDBA (core)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DBA_presentation-standard-screen.pptx" id="{E9D9F0E8-96E8-4AE3-A954-F265DCD7A4C6}" vid="{8A16AA39-AA6C-4D40-9767-60D94C599F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MDBA_presentation-standard-screen</Template>
  <TotalTime>2215</TotalTime>
  <Words>277</Words>
  <Application>Microsoft Office PowerPoint</Application>
  <PresentationFormat>On-screen Show (4:3)</PresentationFormat>
  <Paragraphs>50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MDBA (core)</vt:lpstr>
      <vt:lpstr>Update on Murray-Darling Basin Plan  Russell James Executive Director Office of Compliance   26 February 2019</vt:lpstr>
      <vt:lpstr>PowerPoint Presentation</vt:lpstr>
      <vt:lpstr>What we do</vt:lpstr>
      <vt:lpstr>Progress with Basin Plan - 2018 Report Card</vt:lpstr>
      <vt:lpstr>Menindee Lakes and Fish Deaths</vt:lpstr>
      <vt:lpstr>Menindee Lakes</vt:lpstr>
      <vt:lpstr>Fish Deaths- Extent</vt:lpstr>
      <vt:lpstr>Causes</vt:lpstr>
      <vt:lpstr>Annual A-class extractions – Barwon-Darling</vt:lpstr>
      <vt:lpstr>PowerPoint Presentation</vt:lpstr>
      <vt:lpstr>Response to SA Royal Commission</vt:lpstr>
      <vt:lpstr>Thank you.</vt:lpstr>
    </vt:vector>
  </TitlesOfParts>
  <Company>Murray-Darling Basin Authority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Croucher</dc:creator>
  <cp:lastModifiedBy>Russell James</cp:lastModifiedBy>
  <cp:revision>86</cp:revision>
  <cp:lastPrinted>2018-05-07T22:54:45Z</cp:lastPrinted>
  <dcterms:created xsi:type="dcterms:W3CDTF">2019-02-10T22:11:38Z</dcterms:created>
  <dcterms:modified xsi:type="dcterms:W3CDTF">2019-02-26T06:28:29Z</dcterms:modified>
</cp:coreProperties>
</file>